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56" r:id="rId2"/>
    <p:sldId id="485" r:id="rId3"/>
    <p:sldId id="486" r:id="rId4"/>
    <p:sldId id="487" r:id="rId5"/>
    <p:sldId id="488" r:id="rId6"/>
    <p:sldId id="477" r:id="rId7"/>
    <p:sldId id="478" r:id="rId8"/>
    <p:sldId id="461" r:id="rId9"/>
    <p:sldId id="462" r:id="rId10"/>
    <p:sldId id="463" r:id="rId11"/>
    <p:sldId id="465" r:id="rId12"/>
    <p:sldId id="466" r:id="rId13"/>
    <p:sldId id="467" r:id="rId14"/>
    <p:sldId id="470" r:id="rId15"/>
    <p:sldId id="493" r:id="rId16"/>
    <p:sldId id="491" r:id="rId17"/>
    <p:sldId id="492" r:id="rId18"/>
    <p:sldId id="481" r:id="rId19"/>
    <p:sldId id="482" r:id="rId20"/>
    <p:sldId id="483" r:id="rId21"/>
    <p:sldId id="484" r:id="rId22"/>
    <p:sldId id="480" r:id="rId23"/>
    <p:sldId id="490" r:id="rId24"/>
    <p:sldId id="258" r:id="rId25"/>
    <p:sldId id="449" r:id="rId2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466228"/>
    <a:srgbClr val="9F3735"/>
    <a:srgbClr val="376092"/>
    <a:srgbClr val="984807"/>
    <a:srgbClr val="FDEF5D"/>
    <a:srgbClr val="03B9E7"/>
    <a:srgbClr val="8881D3"/>
    <a:srgbClr val="16C7D2"/>
    <a:srgbClr val="FF64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snapToObjects="1">
      <p:cViewPr varScale="1">
        <p:scale>
          <a:sx n="90" d="100"/>
          <a:sy n="90" d="100"/>
        </p:scale>
        <p:origin x="585"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490402-8E07-BB4F-A189-6AD7200B2129}" type="datetime1">
              <a:rPr lang="en-US" smtClean="0"/>
              <a:pPr/>
              <a:t>11/1/2017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891D49-AD30-AD49-8FCC-B045B8D02F0F}" type="slidenum">
              <a:rPr lang="sv-SE" smtClean="0"/>
              <a:pPr/>
              <a:t>‹#›</a:t>
            </a:fld>
            <a:endParaRPr lang="sv-SE"/>
          </a:p>
        </p:txBody>
      </p:sp>
    </p:spTree>
    <p:extLst>
      <p:ext uri="{BB962C8B-B14F-4D97-AF65-F5344CB8AC3E}">
        <p14:creationId xmlns:p14="http://schemas.microsoft.com/office/powerpoint/2010/main" val="1552933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8E3D5-343E-3741-80FE-788E6CEB802F}" type="datetime1">
              <a:rPr lang="en-US" smtClean="0"/>
              <a:pPr/>
              <a:t>11/1/2017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FC25B8-6A37-0E42-AD12-4E95E5CB5205}" type="slidenum">
              <a:rPr lang="sv-SE" smtClean="0"/>
              <a:pPr/>
              <a:t>‹#›</a:t>
            </a:fld>
            <a:endParaRPr lang="sv-SE"/>
          </a:p>
        </p:txBody>
      </p:sp>
    </p:spTree>
    <p:extLst>
      <p:ext uri="{BB962C8B-B14F-4D97-AF65-F5344CB8AC3E}">
        <p14:creationId xmlns:p14="http://schemas.microsoft.com/office/powerpoint/2010/main" val="2724151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Exempel, </a:t>
            </a:r>
            <a:r>
              <a:rPr lang="sv-SE" dirty="0" err="1" smtClean="0"/>
              <a:t>agila</a:t>
            </a:r>
            <a:r>
              <a:rPr lang="sv-SE" dirty="0" smtClean="0"/>
              <a:t> metoder vs </a:t>
            </a:r>
            <a:r>
              <a:rPr lang="sv-SE" dirty="0" err="1" smtClean="0"/>
              <a:t>stagegate</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10</a:t>
            </a:fld>
            <a:endParaRPr lang="sv-SE"/>
          </a:p>
        </p:txBody>
      </p:sp>
    </p:spTree>
    <p:extLst>
      <p:ext uri="{BB962C8B-B14F-4D97-AF65-F5344CB8AC3E}">
        <p14:creationId xmlns:p14="http://schemas.microsoft.com/office/powerpoint/2010/main" val="27252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11</a:t>
            </a:fld>
            <a:endParaRPr lang="sv-SE"/>
          </a:p>
        </p:txBody>
      </p:sp>
    </p:spTree>
    <p:extLst>
      <p:ext uri="{BB962C8B-B14F-4D97-AF65-F5344CB8AC3E}">
        <p14:creationId xmlns:p14="http://schemas.microsoft.com/office/powerpoint/2010/main" val="328377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Platta</a:t>
            </a:r>
            <a:r>
              <a:rPr lang="sv-SE" baseline="0" dirty="0" smtClean="0"/>
              <a:t> ut!!!</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12</a:t>
            </a:fld>
            <a:endParaRPr lang="sv-SE"/>
          </a:p>
        </p:txBody>
      </p:sp>
    </p:spTree>
    <p:extLst>
      <p:ext uri="{BB962C8B-B14F-4D97-AF65-F5344CB8AC3E}">
        <p14:creationId xmlns:p14="http://schemas.microsoft.com/office/powerpoint/2010/main" val="83479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Platta</a:t>
            </a:r>
            <a:r>
              <a:rPr lang="sv-SE" baseline="0" dirty="0" smtClean="0"/>
              <a:t> ut!!!</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15</a:t>
            </a:fld>
            <a:endParaRPr lang="sv-SE"/>
          </a:p>
        </p:txBody>
      </p:sp>
    </p:spTree>
    <p:extLst>
      <p:ext uri="{BB962C8B-B14F-4D97-AF65-F5344CB8AC3E}">
        <p14:creationId xmlns:p14="http://schemas.microsoft.com/office/powerpoint/2010/main" val="224083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Spatial</a:t>
            </a:r>
            <a:r>
              <a:rPr lang="en-GB" baseline="0" dirty="0" smtClean="0"/>
              <a:t> layout</a:t>
            </a:r>
          </a:p>
          <a:p>
            <a:pPr defTabSz="914242">
              <a:defRPr/>
            </a:pPr>
            <a:r>
              <a:rPr lang="en-GB" baseline="0" dirty="0" smtClean="0"/>
              <a:t>The logic of the service</a:t>
            </a:r>
          </a:p>
          <a:p>
            <a:r>
              <a:rPr lang="en-GB" baseline="0" dirty="0" smtClean="0"/>
              <a:t>Social relations/interaction</a:t>
            </a:r>
          </a:p>
          <a:p>
            <a:r>
              <a:rPr lang="en-GB" baseline="0" dirty="0" smtClean="0"/>
              <a:t>Mixed materials – actual size of the _immersive_</a:t>
            </a:r>
          </a:p>
          <a:p>
            <a:endParaRPr lang="en-GB" baseline="0" dirty="0" smtClean="0"/>
          </a:p>
          <a:p>
            <a:pPr defTabSz="914242">
              <a:defRPr/>
            </a:pPr>
            <a:r>
              <a:rPr lang="en-GB" dirty="0" smtClean="0"/>
              <a:t>(Explain what the service is.) there are many techniques</a:t>
            </a:r>
          </a:p>
          <a:p>
            <a:endParaRPr lang="en-GB" dirty="0"/>
          </a:p>
        </p:txBody>
      </p:sp>
      <p:sp>
        <p:nvSpPr>
          <p:cNvPr id="4" name="Slide Number Placeholder 3"/>
          <p:cNvSpPr>
            <a:spLocks noGrp="1"/>
          </p:cNvSpPr>
          <p:nvPr>
            <p:ph type="sldNum" sz="quarter" idx="10"/>
          </p:nvPr>
        </p:nvSpPr>
        <p:spPr/>
        <p:txBody>
          <a:bodyPr/>
          <a:lstStyle/>
          <a:p>
            <a:fld id="{65160867-073C-45E5-B7E2-81F34B16C230}" type="slidenum">
              <a:rPr lang="en-GB" smtClean="0"/>
              <a:pPr/>
              <a:t>25</a:t>
            </a:fld>
            <a:endParaRPr lang="en-GB"/>
          </a:p>
        </p:txBody>
      </p:sp>
    </p:spTree>
    <p:extLst>
      <p:ext uri="{BB962C8B-B14F-4D97-AF65-F5344CB8AC3E}">
        <p14:creationId xmlns:p14="http://schemas.microsoft.com/office/powerpoint/2010/main" val="3205883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Blå">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smtClean="0"/>
              <a:t>Presentationens</a:t>
            </a:r>
            <a:br>
              <a:rPr lang="sv-SE" dirty="0" smtClean="0"/>
            </a:br>
            <a:r>
              <a:rPr lang="sv-SE" dirty="0" smtClean="0"/>
              <a:t>titel/rubrik</a:t>
            </a:r>
            <a:endParaRPr lang="sv-SE" dirty="0"/>
          </a:p>
        </p:txBody>
      </p:sp>
      <p:sp>
        <p:nvSpPr>
          <p:cNvPr id="3"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Underrubrik/namn på talare e.d.</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Tree>
    <p:extLst>
      <p:ext uri="{BB962C8B-B14F-4D97-AF65-F5344CB8AC3E}">
        <p14:creationId xmlns:p14="http://schemas.microsoft.com/office/powerpoint/2010/main" val="4290602827"/>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Bildobjekt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076" y="6255786"/>
            <a:ext cx="1475136" cy="369724"/>
          </a:xfrm>
          <a:prstGeom prst="rect">
            <a:avLst/>
          </a:prstGeom>
        </p:spPr>
      </p:pic>
      <p:sp>
        <p:nvSpPr>
          <p:cNvPr id="4" name="Rubrik 3"/>
          <p:cNvSpPr>
            <a:spLocks noGrp="1"/>
          </p:cNvSpPr>
          <p:nvPr>
            <p:ph type="title"/>
          </p:nvPr>
        </p:nvSpPr>
        <p:spPr>
          <a:xfrm>
            <a:off x="685076" y="999225"/>
            <a:ext cx="7737588" cy="831131"/>
          </a:xfrm>
          <a:prstGeom prst="rect">
            <a:avLst/>
          </a:prstGeom>
        </p:spPr>
        <p:txBody>
          <a:bodyPr vert="horz">
            <a:normAutofit/>
          </a:bodyPr>
          <a:lstStyle>
            <a:lvl1pPr algn="l">
              <a:defRPr sz="3600"/>
            </a:lvl1pPr>
          </a:lstStyle>
          <a:p>
            <a:r>
              <a:rPr lang="sv-SE" smtClean="0"/>
              <a:t>Klicka här för att ändra format</a:t>
            </a:r>
            <a:endParaRPr lang="sv-SE"/>
          </a:p>
        </p:txBody>
      </p:sp>
      <p:sp>
        <p:nvSpPr>
          <p:cNvPr id="5" name="Platshållare för bild 4"/>
          <p:cNvSpPr>
            <a:spLocks noGrp="1"/>
          </p:cNvSpPr>
          <p:nvPr>
            <p:ph type="pic" sz="quarter" idx="14"/>
          </p:nvPr>
        </p:nvSpPr>
        <p:spPr>
          <a:xfrm>
            <a:off x="4137025" y="1844506"/>
            <a:ext cx="4286250" cy="3945398"/>
          </a:xfrm>
          <a:prstGeom prst="rect">
            <a:avLst/>
          </a:prstGeom>
        </p:spPr>
        <p:txBody>
          <a:bodyPr vert="horz"/>
          <a:lstStyle/>
          <a:p>
            <a:endParaRPr lang="sv-SE" dirty="0"/>
          </a:p>
        </p:txBody>
      </p:sp>
      <p:sp>
        <p:nvSpPr>
          <p:cNvPr id="17"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46C47693-11F3-B24C-A8A7-DCC80EE02254}" type="datetime3">
              <a:rPr lang="en-US" smtClean="0"/>
              <a:t>1 November 2017</a:t>
            </a:fld>
            <a:endParaRPr lang="sv-SE" dirty="0"/>
          </a:p>
        </p:txBody>
      </p:sp>
      <p:sp>
        <p:nvSpPr>
          <p:cNvPr id="18"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smtClean="0"/>
              <a:t>Titel/föreläsare</a:t>
            </a:r>
            <a:endParaRPr lang="sv-SE" dirty="0"/>
          </a:p>
        </p:txBody>
      </p:sp>
      <p:sp>
        <p:nvSpPr>
          <p:cNvPr id="20" name="Platshållare för text 2"/>
          <p:cNvSpPr>
            <a:spLocks noGrp="1"/>
          </p:cNvSpPr>
          <p:nvPr>
            <p:ph type="body" sz="quarter" idx="13"/>
          </p:nvPr>
        </p:nvSpPr>
        <p:spPr>
          <a:xfrm>
            <a:off x="685076" y="1830357"/>
            <a:ext cx="3316211"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53273225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Bildobjekt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076" y="6255786"/>
            <a:ext cx="1475136" cy="369724"/>
          </a:xfrm>
          <a:prstGeom prst="rect">
            <a:avLst/>
          </a:prstGeom>
        </p:spPr>
      </p:pic>
      <p:sp>
        <p:nvSpPr>
          <p:cNvPr id="29" name="Rubrik 3"/>
          <p:cNvSpPr>
            <a:spLocks noGrp="1"/>
          </p:cNvSpPr>
          <p:nvPr>
            <p:ph type="title"/>
          </p:nvPr>
        </p:nvSpPr>
        <p:spPr>
          <a:xfrm>
            <a:off x="685076" y="999225"/>
            <a:ext cx="7737588" cy="831131"/>
          </a:xfrm>
          <a:prstGeom prst="rect">
            <a:avLst/>
          </a:prstGeom>
        </p:spPr>
        <p:txBody>
          <a:bodyPr vert="horz">
            <a:normAutofit/>
          </a:bodyPr>
          <a:lstStyle>
            <a:lvl1pPr algn="l">
              <a:defRPr sz="3600"/>
            </a:lvl1pPr>
          </a:lstStyle>
          <a:p>
            <a:r>
              <a:rPr lang="sv-SE" dirty="0" smtClean="0"/>
              <a:t>Klicka här för att ändra format</a:t>
            </a:r>
            <a:endParaRPr lang="sv-SE" dirty="0"/>
          </a:p>
        </p:txBody>
      </p:sp>
      <p:sp>
        <p:nvSpPr>
          <p:cNvPr id="3" name="Platshållare för diagram 2"/>
          <p:cNvSpPr>
            <a:spLocks noGrp="1"/>
          </p:cNvSpPr>
          <p:nvPr>
            <p:ph type="chart" sz="quarter" idx="13"/>
          </p:nvPr>
        </p:nvSpPr>
        <p:spPr>
          <a:xfrm>
            <a:off x="685800" y="1905000"/>
            <a:ext cx="7737475" cy="3922713"/>
          </a:xfrm>
          <a:prstGeom prst="rect">
            <a:avLst/>
          </a:prstGeom>
        </p:spPr>
        <p:txBody>
          <a:bodyPr vert="horz"/>
          <a:lstStyle>
            <a:lvl1pPr>
              <a:spcBef>
                <a:spcPts val="900"/>
              </a:spcBef>
              <a:defRPr/>
            </a:lvl1pPr>
          </a:lstStyle>
          <a:p>
            <a:endParaRPr lang="sv-SE" dirty="0"/>
          </a:p>
        </p:txBody>
      </p:sp>
      <p:sp>
        <p:nvSpPr>
          <p:cNvPr id="15"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7291A53C-9FAB-064C-83E8-B58E706FAEFB}" type="datetime3">
              <a:rPr lang="en-US" smtClean="0"/>
              <a:t>1 November 2017</a:t>
            </a:fld>
            <a:endParaRPr lang="sv-SE" dirty="0"/>
          </a:p>
        </p:txBody>
      </p:sp>
      <p:sp>
        <p:nvSpPr>
          <p:cNvPr id="16"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7"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smtClean="0"/>
              <a:t>Titel/föreläsare</a:t>
            </a:r>
            <a:endParaRPr lang="sv-SE" dirty="0"/>
          </a:p>
        </p:txBody>
      </p:sp>
    </p:spTree>
    <p:extLst>
      <p:ext uri="{BB962C8B-B14F-4D97-AF65-F5344CB8AC3E}">
        <p14:creationId xmlns:p14="http://schemas.microsoft.com/office/powerpoint/2010/main" val="2294348392"/>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 Blå">
    <p:bg>
      <p:bgPr>
        <a:solidFill>
          <a:srgbClr val="00B9E7"/>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
        <p:nvSpPr>
          <p:cNvPr id="3"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Text/namn på talare </a:t>
            </a:r>
          </a:p>
          <a:p>
            <a:r>
              <a:rPr lang="sv-SE" dirty="0" smtClean="0"/>
              <a:t>kontaktinformation e.d.</a:t>
            </a:r>
            <a:endParaRPr lang="sv-SE" dirty="0"/>
          </a:p>
        </p:txBody>
      </p:sp>
    </p:spTree>
    <p:extLst>
      <p:ext uri="{BB962C8B-B14F-4D97-AF65-F5344CB8AC3E}">
        <p14:creationId xmlns:p14="http://schemas.microsoft.com/office/powerpoint/2010/main" val="189849661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Turkos">
    <p:bg>
      <p:bgPr>
        <a:solidFill>
          <a:srgbClr val="17C7D2"/>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
        <p:nvSpPr>
          <p:cNvPr id="7"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Text/namn på talare </a:t>
            </a:r>
          </a:p>
          <a:p>
            <a:r>
              <a:rPr lang="sv-SE" dirty="0" smtClean="0"/>
              <a:t>kontaktinformation e.d.</a:t>
            </a:r>
            <a:endParaRPr lang="sv-SE" dirty="0"/>
          </a:p>
        </p:txBody>
      </p:sp>
    </p:spTree>
    <p:extLst>
      <p:ext uri="{BB962C8B-B14F-4D97-AF65-F5344CB8AC3E}">
        <p14:creationId xmlns:p14="http://schemas.microsoft.com/office/powerpoint/2010/main" val="181775508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lut Grön">
    <p:bg>
      <p:bgPr>
        <a:solidFill>
          <a:srgbClr val="00CFB5"/>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
        <p:nvSpPr>
          <p:cNvPr id="7"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Text/namn på talare </a:t>
            </a:r>
          </a:p>
          <a:p>
            <a:r>
              <a:rPr lang="sv-SE" dirty="0" smtClean="0"/>
              <a:t>kontaktinformation e.d.</a:t>
            </a:r>
            <a:endParaRPr lang="sv-SE" dirty="0"/>
          </a:p>
        </p:txBody>
      </p:sp>
    </p:spTree>
    <p:extLst>
      <p:ext uri="{BB962C8B-B14F-4D97-AF65-F5344CB8AC3E}">
        <p14:creationId xmlns:p14="http://schemas.microsoft.com/office/powerpoint/2010/main" val="181775508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Platshållare för sidfot 2"/>
          <p:cNvSpPr>
            <a:spLocks noGrp="1"/>
          </p:cNvSpPr>
          <p:nvPr>
            <p:ph type="ftr" sz="quarter" idx="11"/>
          </p:nvPr>
        </p:nvSpPr>
        <p:spPr>
          <a:xfrm>
            <a:off x="5465763" y="6208713"/>
            <a:ext cx="2895600" cy="457200"/>
          </a:xfrm>
          <a:prstGeom prst="rect">
            <a:avLst/>
          </a:prstGeom>
        </p:spPr>
        <p:txBody>
          <a:bodyPr/>
          <a:lstStyle>
            <a:lvl1pPr>
              <a:defRPr/>
            </a:lvl1pPr>
          </a:lstStyle>
          <a:p>
            <a:r>
              <a:rPr lang="en-US"/>
              <a:t>Servicescape – white space</a:t>
            </a:r>
          </a:p>
        </p:txBody>
      </p:sp>
      <p:sp>
        <p:nvSpPr>
          <p:cNvPr id="4" name="Platshållare för bildnummer 3"/>
          <p:cNvSpPr>
            <a:spLocks noGrp="1"/>
          </p:cNvSpPr>
          <p:nvPr>
            <p:ph type="sldNum" sz="quarter" idx="12"/>
          </p:nvPr>
        </p:nvSpPr>
        <p:spPr>
          <a:xfrm>
            <a:off x="6457950" y="6248400"/>
            <a:ext cx="1905000" cy="457200"/>
          </a:xfrm>
          <a:prstGeom prst="rect">
            <a:avLst/>
          </a:prstGeom>
        </p:spPr>
        <p:txBody>
          <a:bodyPr/>
          <a:lstStyle>
            <a:lvl1pPr>
              <a:defRPr/>
            </a:lvl1pPr>
          </a:lstStyle>
          <a:p>
            <a:endParaRPr lang="en-US"/>
          </a:p>
          <a:p>
            <a:fld id="{ED614A65-3DCF-4BF2-AE3C-0327407E8E7D}" type="slidenum">
              <a:rPr lang="en-US"/>
              <a:pPr/>
              <a:t>‹#›</a:t>
            </a:fld>
            <a:endParaRPr lang="en-US"/>
          </a:p>
        </p:txBody>
      </p:sp>
    </p:spTree>
    <p:extLst>
      <p:ext uri="{BB962C8B-B14F-4D97-AF65-F5344CB8AC3E}">
        <p14:creationId xmlns:p14="http://schemas.microsoft.com/office/powerpoint/2010/main" val="274950280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latshållare för bildnummer 3"/>
          <p:cNvSpPr>
            <a:spLocks noGrp="1"/>
          </p:cNvSpPr>
          <p:nvPr>
            <p:ph type="sldNum" sz="quarter" idx="12"/>
          </p:nvPr>
        </p:nvSpPr>
        <p:spPr>
          <a:xfrm>
            <a:off x="251520" y="6525344"/>
            <a:ext cx="314325" cy="215900"/>
          </a:xfrm>
          <a:prstGeom prst="rect">
            <a:avLst/>
          </a:prstGeom>
        </p:spPr>
        <p:txBody>
          <a:bodyPr/>
          <a:lstStyle/>
          <a:p>
            <a:fld id="{765795E0-07E7-42BE-93B3-2E89675223BE}" type="slidenum">
              <a:rPr lang="sv-SE" smtClean="0"/>
              <a:pPr/>
              <a:t>‹#›</a:t>
            </a:fld>
            <a:endParaRPr lang="sv-SE" dirty="0"/>
          </a:p>
        </p:txBody>
      </p:sp>
      <p:sp>
        <p:nvSpPr>
          <p:cNvPr id="7" name="Rubrik 1"/>
          <p:cNvSpPr>
            <a:spLocks noGrp="1"/>
          </p:cNvSpPr>
          <p:nvPr>
            <p:ph type="title" idx="4294967295"/>
          </p:nvPr>
        </p:nvSpPr>
        <p:spPr>
          <a:xfrm>
            <a:off x="682178" y="620688"/>
            <a:ext cx="8642350" cy="1139825"/>
          </a:xfrm>
          <a:prstGeom prst="rect">
            <a:avLst/>
          </a:prstGeom>
        </p:spPr>
        <p:txBody>
          <a:bodyPr/>
          <a:lstStyle/>
          <a:p>
            <a:endParaRPr lang="sv-SE" dirty="0"/>
          </a:p>
        </p:txBody>
      </p:sp>
      <p:sp>
        <p:nvSpPr>
          <p:cNvPr id="8" name="Platshållare för innehåll 2"/>
          <p:cNvSpPr>
            <a:spLocks noGrp="1"/>
          </p:cNvSpPr>
          <p:nvPr>
            <p:ph idx="4294967295"/>
          </p:nvPr>
        </p:nvSpPr>
        <p:spPr>
          <a:xfrm>
            <a:off x="683568" y="1700808"/>
            <a:ext cx="6146552" cy="4321175"/>
          </a:xfrm>
          <a:prstGeom prst="rect">
            <a:avLst/>
          </a:prstGeom>
        </p:spPr>
        <p:txBody>
          <a:bodyPr/>
          <a:lstStyle/>
          <a:p>
            <a:endParaRPr lang="sv-SE" dirty="0" smtClean="0"/>
          </a:p>
        </p:txBody>
      </p:sp>
    </p:spTree>
    <p:extLst>
      <p:ext uri="{BB962C8B-B14F-4D97-AF65-F5344CB8AC3E}">
        <p14:creationId xmlns:p14="http://schemas.microsoft.com/office/powerpoint/2010/main" val="3794440597"/>
      </p:ext>
    </p:extLst>
  </p:cSld>
  <p:clrMapOvr>
    <a:masterClrMapping/>
  </p:clrMapOvr>
  <mc:AlternateContent xmlns:mc="http://schemas.openxmlformats.org/markup-compatibility/2006" xmlns:p14="http://schemas.microsoft.com/office/powerpoint/2010/main">
    <mc:Choice Requires="p14">
      <p:transition p14:dur="150" advClick="0">
        <p:fade/>
      </p:transition>
    </mc:Choice>
    <mc:Fallback xmlns="">
      <p:transition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5650" y="488950"/>
            <a:ext cx="7704138" cy="1139825"/>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55650" y="1700213"/>
            <a:ext cx="7704138" cy="4321175"/>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xfrm>
            <a:off x="2268538" y="6399213"/>
            <a:ext cx="719137" cy="198437"/>
          </a:xfrm>
          <a:prstGeom prst="rect">
            <a:avLst/>
          </a:prstGeom>
          <a:ln/>
        </p:spPr>
        <p:txBody>
          <a:bodyPr/>
          <a:lstStyle>
            <a:lvl1pPr>
              <a:defRPr/>
            </a:lvl1pPr>
          </a:lstStyle>
          <a:p>
            <a:pPr>
              <a:defRPr/>
            </a:pPr>
            <a:r>
              <a:rPr lang="sv-SE"/>
              <a:t>2007-05-25</a:t>
            </a:r>
          </a:p>
        </p:txBody>
      </p:sp>
      <p:sp>
        <p:nvSpPr>
          <p:cNvPr id="5" name="Rectangle 5"/>
          <p:cNvSpPr>
            <a:spLocks noGrp="1" noChangeArrowheads="1"/>
          </p:cNvSpPr>
          <p:nvPr>
            <p:ph type="ftr" sz="quarter" idx="11"/>
          </p:nvPr>
        </p:nvSpPr>
        <p:spPr>
          <a:xfrm>
            <a:off x="3060700" y="6399213"/>
            <a:ext cx="3024188" cy="198437"/>
          </a:xfrm>
          <a:prstGeom prst="rect">
            <a:avLst/>
          </a:prstGeom>
          <a:ln/>
        </p:spPr>
        <p:txBody>
          <a:bodyPr/>
          <a:lstStyle>
            <a:lvl1pPr>
              <a:defRPr/>
            </a:lvl1pPr>
          </a:lstStyle>
          <a:p>
            <a:pPr>
              <a:defRPr/>
            </a:pPr>
            <a:r>
              <a:rPr lang="sv-SE"/>
              <a:t>Baspresentation LiU</a:t>
            </a:r>
          </a:p>
        </p:txBody>
      </p:sp>
    </p:spTree>
    <p:extLst>
      <p:ext uri="{BB962C8B-B14F-4D97-AF65-F5344CB8AC3E}">
        <p14:creationId xmlns:p14="http://schemas.microsoft.com/office/powerpoint/2010/main" val="33373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Turkos">
    <p:bg>
      <p:bgPr>
        <a:solidFill>
          <a:srgbClr val="17C7D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
        <p:nvSpPr>
          <p:cNvPr id="5"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smtClean="0"/>
              <a:t>Presentationens</a:t>
            </a:r>
            <a:br>
              <a:rPr lang="sv-SE" dirty="0" smtClean="0"/>
            </a:br>
            <a:r>
              <a:rPr lang="sv-SE" dirty="0" smtClean="0"/>
              <a:t>titel/rubrik</a:t>
            </a:r>
            <a:endParaRPr lang="sv-SE" dirty="0"/>
          </a:p>
        </p:txBody>
      </p:sp>
      <p:sp>
        <p:nvSpPr>
          <p:cNvPr id="6"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Underrubrik/namn på talare e.d.</a:t>
            </a:r>
            <a:endParaRPr lang="sv-SE" dirty="0"/>
          </a:p>
        </p:txBody>
      </p:sp>
    </p:spTree>
    <p:extLst>
      <p:ext uri="{BB962C8B-B14F-4D97-AF65-F5344CB8AC3E}">
        <p14:creationId xmlns:p14="http://schemas.microsoft.com/office/powerpoint/2010/main" val="3912440609"/>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Grön">
    <p:bg>
      <p:bgPr>
        <a:solidFill>
          <a:srgbClr val="00CFB5"/>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799" y="5929764"/>
            <a:ext cx="2369737" cy="595580"/>
          </a:xfrm>
          <a:prstGeom prst="rect">
            <a:avLst/>
          </a:prstGeom>
        </p:spPr>
      </p:pic>
      <p:sp>
        <p:nvSpPr>
          <p:cNvPr id="5"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smtClean="0"/>
              <a:t>Presentationens</a:t>
            </a:r>
            <a:br>
              <a:rPr lang="sv-SE" dirty="0" smtClean="0"/>
            </a:br>
            <a:r>
              <a:rPr lang="sv-SE" dirty="0" smtClean="0"/>
              <a:t>titel/rubrik</a:t>
            </a:r>
            <a:endParaRPr lang="sv-SE" dirty="0"/>
          </a:p>
        </p:txBody>
      </p:sp>
      <p:sp>
        <p:nvSpPr>
          <p:cNvPr id="6"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Underrubrik/namn på talare e.d.</a:t>
            </a:r>
            <a:endParaRPr lang="sv-SE" dirty="0"/>
          </a:p>
        </p:txBody>
      </p:sp>
    </p:spTree>
    <p:extLst>
      <p:ext uri="{BB962C8B-B14F-4D97-AF65-F5344CB8AC3E}">
        <p14:creationId xmlns:p14="http://schemas.microsoft.com/office/powerpoint/2010/main" val="281665027"/>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Blå">
    <p:bg>
      <p:bgPr>
        <a:solidFill>
          <a:srgbClr val="00B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Turkos">
    <p:bg>
      <p:bgPr>
        <a:solidFill>
          <a:srgbClr val="17C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Grön">
    <p:bg>
      <p:bgPr>
        <a:solidFill>
          <a:srgbClr val="00C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Bildobjekt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076" y="6255786"/>
            <a:ext cx="1475136" cy="369724"/>
          </a:xfrm>
          <a:prstGeom prst="rect">
            <a:avLst/>
          </a:prstGeom>
        </p:spPr>
      </p:pic>
      <p:sp>
        <p:nvSpPr>
          <p:cNvPr id="4" name="Rubrik 3"/>
          <p:cNvSpPr>
            <a:spLocks noGrp="1"/>
          </p:cNvSpPr>
          <p:nvPr>
            <p:ph type="title"/>
          </p:nvPr>
        </p:nvSpPr>
        <p:spPr>
          <a:xfrm>
            <a:off x="685076" y="999225"/>
            <a:ext cx="7737588" cy="831131"/>
          </a:xfrm>
          <a:prstGeom prst="rect">
            <a:avLst/>
          </a:prstGeom>
        </p:spPr>
        <p:txBody>
          <a:bodyPr vert="horz">
            <a:normAutofit/>
          </a:bodyPr>
          <a:lstStyle>
            <a:lvl1pPr algn="l">
              <a:defRPr sz="3600"/>
            </a:lvl1pPr>
          </a:lstStyle>
          <a:p>
            <a:r>
              <a:rPr lang="sv-SE" smtClean="0"/>
              <a:t>Klicka här för att ändra format</a:t>
            </a:r>
            <a:endParaRPr lang="sv-SE"/>
          </a:p>
        </p:txBody>
      </p:sp>
      <p:sp>
        <p:nvSpPr>
          <p:cNvPr id="17"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241B163E-E7AC-2048-B9CB-1155EC6407B9}" type="datetime3">
              <a:rPr lang="en-US" smtClean="0"/>
              <a:t>1 November 2017</a:t>
            </a:fld>
            <a:endParaRPr lang="sv-SE" dirty="0"/>
          </a:p>
        </p:txBody>
      </p:sp>
      <p:sp>
        <p:nvSpPr>
          <p:cNvPr id="18"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smtClean="0"/>
              <a:t>Titel/föreläsare</a:t>
            </a:r>
            <a:endParaRPr lang="sv-SE" dirty="0"/>
          </a:p>
        </p:txBody>
      </p:sp>
    </p:spTree>
    <p:extLst>
      <p:ext uri="{BB962C8B-B14F-4D97-AF65-F5344CB8AC3E}">
        <p14:creationId xmlns:p14="http://schemas.microsoft.com/office/powerpoint/2010/main" val="1818505255"/>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Bildobjekt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076" y="6255786"/>
            <a:ext cx="1475136" cy="369724"/>
          </a:xfrm>
          <a:prstGeom prst="rect">
            <a:avLst/>
          </a:prstGeom>
        </p:spPr>
      </p:pic>
      <p:sp>
        <p:nvSpPr>
          <p:cNvPr id="4" name="Rubrik 3"/>
          <p:cNvSpPr>
            <a:spLocks noGrp="1"/>
          </p:cNvSpPr>
          <p:nvPr>
            <p:ph type="title"/>
          </p:nvPr>
        </p:nvSpPr>
        <p:spPr>
          <a:xfrm>
            <a:off x="685076" y="999225"/>
            <a:ext cx="7737588" cy="831131"/>
          </a:xfrm>
          <a:prstGeom prst="rect">
            <a:avLst/>
          </a:prstGeom>
        </p:spPr>
        <p:txBody>
          <a:bodyPr vert="horz">
            <a:normAutofit/>
          </a:bodyPr>
          <a:lstStyle>
            <a:lvl1pPr algn="l">
              <a:defRPr sz="3600"/>
            </a:lvl1pPr>
          </a:lstStyle>
          <a:p>
            <a:r>
              <a:rPr lang="sv-SE" smtClean="0"/>
              <a:t>Klicka här för att ändra format</a:t>
            </a:r>
            <a:endParaRPr lang="sv-SE"/>
          </a:p>
        </p:txBody>
      </p:sp>
      <p:sp>
        <p:nvSpPr>
          <p:cNvPr id="17"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241B163E-E7AC-2048-B9CB-1155EC6407B9}" type="datetime3">
              <a:rPr lang="en-US" smtClean="0"/>
              <a:t>1 November 2017</a:t>
            </a:fld>
            <a:endParaRPr lang="sv-SE" dirty="0"/>
          </a:p>
        </p:txBody>
      </p:sp>
      <p:sp>
        <p:nvSpPr>
          <p:cNvPr id="18"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smtClean="0"/>
              <a:t>Titel/föreläsare</a:t>
            </a:r>
            <a:endParaRPr lang="sv-SE" dirty="0"/>
          </a:p>
        </p:txBody>
      </p:sp>
      <p:sp>
        <p:nvSpPr>
          <p:cNvPr id="20" name="Platshållare för text 2"/>
          <p:cNvSpPr>
            <a:spLocks noGrp="1"/>
          </p:cNvSpPr>
          <p:nvPr>
            <p:ph type="body" sz="quarter" idx="13"/>
          </p:nvPr>
        </p:nvSpPr>
        <p:spPr>
          <a:xfrm>
            <a:off x="685076" y="1830357"/>
            <a:ext cx="7737587"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675914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8" r:id="rId4"/>
    <p:sldLayoutId id="2147483669" r:id="rId5"/>
    <p:sldLayoutId id="2147483670" r:id="rId6"/>
    <p:sldLayoutId id="2147483671" r:id="rId7"/>
    <p:sldLayoutId id="2147483673" r:id="rId8"/>
    <p:sldLayoutId id="2147483660" r:id="rId9"/>
    <p:sldLayoutId id="2147483661" r:id="rId10"/>
    <p:sldLayoutId id="2147483663" r:id="rId11"/>
    <p:sldLayoutId id="2147483662" r:id="rId12"/>
    <p:sldLayoutId id="2147483666" r:id="rId13"/>
    <p:sldLayoutId id="2147483667" r:id="rId14"/>
    <p:sldLayoutId id="2147483676" r:id="rId15"/>
    <p:sldLayoutId id="2147483678" r:id="rId16"/>
    <p:sldLayoutId id="2147483679" r:id="rId17"/>
  </p:sldLayoutIdLst>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sv-SE" dirty="0" smtClean="0"/>
              <a:t>Design, strategi, </a:t>
            </a:r>
            <a:br>
              <a:rPr lang="sv-SE" dirty="0" smtClean="0"/>
            </a:br>
            <a:r>
              <a:rPr lang="sv-SE" dirty="0" smtClean="0"/>
              <a:t>management</a:t>
            </a:r>
            <a:endParaRPr lang="en-US" dirty="0"/>
          </a:p>
        </p:txBody>
      </p:sp>
      <p:sp>
        <p:nvSpPr>
          <p:cNvPr id="8" name="Subtitle 7"/>
          <p:cNvSpPr>
            <a:spLocks noGrp="1"/>
          </p:cNvSpPr>
          <p:nvPr>
            <p:ph type="subTitle" idx="1"/>
          </p:nvPr>
        </p:nvSpPr>
        <p:spPr/>
        <p:txBody>
          <a:bodyPr/>
          <a:lstStyle/>
          <a:p>
            <a:r>
              <a:rPr lang="sv-SE" dirty="0" smtClean="0"/>
              <a:t>Stefan Holmlid</a:t>
            </a:r>
          </a:p>
          <a:p>
            <a:endParaRPr lang="en-US" dirty="0"/>
          </a:p>
        </p:txBody>
      </p:sp>
    </p:spTree>
    <p:extLst>
      <p:ext uri="{BB962C8B-B14F-4D97-AF65-F5344CB8AC3E}">
        <p14:creationId xmlns:p14="http://schemas.microsoft.com/office/powerpoint/2010/main" val="2427988859"/>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dirty="0" smtClean="0"/>
              <a:t>Designattityd, exempel</a:t>
            </a:r>
            <a:br>
              <a:rPr lang="sv-SE" dirty="0" smtClean="0"/>
            </a:br>
            <a:r>
              <a:rPr lang="sv-SE" dirty="0" err="1" smtClean="0"/>
              <a:t>Michlewski</a:t>
            </a:r>
            <a:r>
              <a:rPr lang="sv-SE" dirty="0" smtClean="0"/>
              <a:t>, http://designattitude.org/</a:t>
            </a:r>
            <a:br>
              <a:rPr lang="sv-SE" dirty="0" smtClean="0"/>
            </a:b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10</a:t>
            </a:fld>
            <a:endParaRPr lang="sv-SE" altLang="en-US"/>
          </a:p>
        </p:txBody>
      </p:sp>
      <p:sp>
        <p:nvSpPr>
          <p:cNvPr id="8" name="Text Placeholder 7"/>
          <p:cNvSpPr>
            <a:spLocks noGrp="1"/>
          </p:cNvSpPr>
          <p:nvPr>
            <p:ph type="body" sz="quarter" idx="13"/>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33" t="20052" r="23719" b="6250"/>
          <a:stretch/>
        </p:blipFill>
        <p:spPr bwMode="auto">
          <a:xfrm>
            <a:off x="683568" y="1547396"/>
            <a:ext cx="638175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70996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dirty="0" smtClean="0"/>
              <a:t>Designtrappan</a:t>
            </a:r>
            <a:br>
              <a:rPr lang="sv-SE" dirty="0" smtClean="0"/>
            </a:br>
            <a:r>
              <a:rPr lang="sv-SE" dirty="0" err="1" smtClean="0"/>
              <a:t>Danish</a:t>
            </a:r>
            <a:r>
              <a:rPr lang="sv-SE" dirty="0" smtClean="0"/>
              <a:t> Design Center, SVID</a:t>
            </a: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11</a:t>
            </a:fld>
            <a:endParaRPr lang="sv-SE" altLang="en-US"/>
          </a:p>
        </p:txBody>
      </p:sp>
      <p:sp>
        <p:nvSpPr>
          <p:cNvPr id="9" name="Text Placeholder 8"/>
          <p:cNvSpPr>
            <a:spLocks noGrp="1"/>
          </p:cNvSpPr>
          <p:nvPr>
            <p:ph type="body" sz="quarter" idx="13"/>
          </p:nvPr>
        </p:nvSpPr>
        <p:spPr/>
        <p:txBody>
          <a:bodyPr/>
          <a:lstStyle/>
          <a:p>
            <a:endParaRPr lang="en-US"/>
          </a:p>
        </p:txBody>
      </p:sp>
      <p:pic>
        <p:nvPicPr>
          <p:cNvPr id="7" name="Picture 2" descr="C:\Users\steho.000\Desktop\Designtrap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18" y="2327839"/>
            <a:ext cx="8487566" cy="359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0903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v-SE" dirty="0" smtClean="0"/>
              <a:t>Designtrappan, </a:t>
            </a:r>
            <a:r>
              <a:rPr lang="sv-SE" dirty="0" err="1" smtClean="0"/>
              <a:t>Danish</a:t>
            </a:r>
            <a:r>
              <a:rPr lang="sv-SE" dirty="0" smtClean="0"/>
              <a:t> Design Center, SVID</a:t>
            </a:r>
            <a:endParaRPr lang="en-US" dirty="0"/>
          </a:p>
        </p:txBody>
      </p:sp>
      <p:sp>
        <p:nvSpPr>
          <p:cNvPr id="4" name="Slide Number Placeholder 3"/>
          <p:cNvSpPr>
            <a:spLocks noGrp="1"/>
          </p:cNvSpPr>
          <p:nvPr>
            <p:ph type="sldNum" sz="quarter" idx="12"/>
          </p:nvPr>
        </p:nvSpPr>
        <p:spPr/>
        <p:txBody>
          <a:bodyPr/>
          <a:lstStyle/>
          <a:p>
            <a:fld id="{765795E0-07E7-42BE-93B3-2E89675223BE}" type="slidenum">
              <a:rPr lang="sv-SE" smtClean="0"/>
              <a:pPr/>
              <a:t>12</a:t>
            </a:fld>
            <a:endParaRPr lang="sv-SE"/>
          </a:p>
        </p:txBody>
      </p:sp>
      <p:sp>
        <p:nvSpPr>
          <p:cNvPr id="3" name="Content Placeholder 2"/>
          <p:cNvSpPr>
            <a:spLocks noGrp="1"/>
          </p:cNvSpPr>
          <p:nvPr>
            <p:ph type="body" sz="quarter" idx="13"/>
          </p:nvPr>
        </p:nvSpPr>
        <p:spPr/>
        <p:txBody>
          <a:bodyPr/>
          <a:lstStyle/>
          <a:p>
            <a:r>
              <a:rPr lang="sv-SE" sz="1800" dirty="0" smtClean="0"/>
              <a:t>Steg 1 - Omedveten design</a:t>
            </a:r>
          </a:p>
          <a:p>
            <a:pPr lvl="1"/>
            <a:r>
              <a:rPr lang="sv-SE" sz="1600" dirty="0" smtClean="0"/>
              <a:t>Design kan förekomma i företaget, men är inte något som ni arbetar med aktivt. Ni talar egentligen aldrig om design på företaget.</a:t>
            </a:r>
          </a:p>
          <a:p>
            <a:r>
              <a:rPr lang="sv-SE" sz="1800" dirty="0" smtClean="0"/>
              <a:t>Steg 2 - Design som formgivning</a:t>
            </a:r>
          </a:p>
          <a:p>
            <a:pPr lvl="1"/>
            <a:r>
              <a:rPr lang="sv-SE" sz="1600" dirty="0" smtClean="0"/>
              <a:t>Ni ser design som något som läggs till på slutet i ett utvecklingsarbete. Design är en fråga om form och utseende.</a:t>
            </a:r>
          </a:p>
          <a:p>
            <a:r>
              <a:rPr lang="sv-SE" sz="1800" dirty="0" smtClean="0"/>
              <a:t>Steg 3 – Design som process</a:t>
            </a:r>
          </a:p>
          <a:p>
            <a:pPr lvl="1"/>
            <a:r>
              <a:rPr lang="sv-SE" sz="1600" dirty="0" smtClean="0"/>
              <a:t>Ni ser design som en viktig del, men inte som styrande. Ni väljer design som arbetsform när något nytt ska utvecklas i er verksamhet.</a:t>
            </a:r>
          </a:p>
          <a:p>
            <a:r>
              <a:rPr lang="sv-SE" sz="1800" dirty="0" smtClean="0"/>
              <a:t>Steg 4 – Design som strategi</a:t>
            </a:r>
          </a:p>
          <a:p>
            <a:pPr lvl="1"/>
            <a:r>
              <a:rPr lang="sv-SE" sz="1600" dirty="0" smtClean="0"/>
              <a:t>Ni ser designmetodik som en central och styrande faktor i er verksamhetside. Design är en självklar ledningsfråga med ett eget strategiskt värde.</a:t>
            </a:r>
          </a:p>
          <a:p>
            <a:endParaRPr lang="en-US" dirty="0"/>
          </a:p>
        </p:txBody>
      </p:sp>
    </p:spTree>
    <p:extLst>
      <p:ext uri="{BB962C8B-B14F-4D97-AF65-F5344CB8AC3E}">
        <p14:creationId xmlns:p14="http://schemas.microsoft.com/office/powerpoint/2010/main" val="150059039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smtClean="0"/>
              <a:t>Designstegar</a:t>
            </a:r>
            <a:br>
              <a:rPr lang="sv-SE" smtClean="0"/>
            </a:br>
            <a:r>
              <a:rPr lang="sv-SE" smtClean="0"/>
              <a:t>Design for public good</a:t>
            </a: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13</a:t>
            </a:fld>
            <a:endParaRPr lang="sv-SE" altLang="en-US"/>
          </a:p>
        </p:txBody>
      </p:sp>
      <p:sp>
        <p:nvSpPr>
          <p:cNvPr id="8" name="Text Placeholder 7"/>
          <p:cNvSpPr>
            <a:spLocks noGrp="1"/>
          </p:cNvSpPr>
          <p:nvPr>
            <p:ph type="body" sz="quarter" idx="13"/>
          </p:nvPr>
        </p:nvSpPr>
        <p:spPr/>
        <p:txBody>
          <a:bodyPr/>
          <a:lstStyle/>
          <a:p>
            <a:endParaRPr lang="en-US"/>
          </a:p>
        </p:txBody>
      </p:sp>
      <p:pic>
        <p:nvPicPr>
          <p:cNvPr id="7170" name="Picture 2" descr="C:\Users\steho.000\Desktop\designtrapp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013" y="2072553"/>
            <a:ext cx="5358987"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3017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smtClean="0"/>
              <a:t>Processmognad</a:t>
            </a: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14</a:t>
            </a:fld>
            <a:endParaRPr lang="sv-SE" altLang="en-US"/>
          </a:p>
        </p:txBody>
      </p:sp>
      <p:sp>
        <p:nvSpPr>
          <p:cNvPr id="8" name="Text Placeholder 7"/>
          <p:cNvSpPr>
            <a:spLocks noGrp="1"/>
          </p:cNvSpPr>
          <p:nvPr>
            <p:ph type="body" sz="quarter" idx="13"/>
          </p:nvPr>
        </p:nvSpPr>
        <p:spPr/>
        <p:txBody>
          <a:bodyPr/>
          <a:lstStyle/>
          <a:p>
            <a:endParaRPr lang="en-US"/>
          </a:p>
        </p:txBody>
      </p:sp>
      <p:pic>
        <p:nvPicPr>
          <p:cNvPr id="5122" name="Picture 2" descr="C:\Users\steho.000\Desktop\cmm_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2725"/>
            <a:ext cx="8208912" cy="491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223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sv-SE" dirty="0" smtClean="0"/>
              <a:t>Strategi, takti</a:t>
            </a:r>
            <a:r>
              <a:rPr lang="sv-SE" dirty="0" smtClean="0"/>
              <a:t>k, operativt</a:t>
            </a:r>
            <a:endParaRPr lang="en-US" dirty="0"/>
          </a:p>
        </p:txBody>
      </p:sp>
      <p:sp>
        <p:nvSpPr>
          <p:cNvPr id="4" name="Slide Number Placeholder 3"/>
          <p:cNvSpPr>
            <a:spLocks noGrp="1"/>
          </p:cNvSpPr>
          <p:nvPr>
            <p:ph type="sldNum" sz="quarter" idx="12"/>
          </p:nvPr>
        </p:nvSpPr>
        <p:spPr/>
        <p:txBody>
          <a:bodyPr/>
          <a:lstStyle/>
          <a:p>
            <a:fld id="{765795E0-07E7-42BE-93B3-2E89675223BE}" type="slidenum">
              <a:rPr lang="sv-SE" smtClean="0"/>
              <a:pPr/>
              <a:t>15</a:t>
            </a:fld>
            <a:endParaRPr lang="sv-SE"/>
          </a:p>
        </p:txBody>
      </p:sp>
      <p:sp>
        <p:nvSpPr>
          <p:cNvPr id="3" name="Content Placeholder 2"/>
          <p:cNvSpPr>
            <a:spLocks noGrp="1"/>
          </p:cNvSpPr>
          <p:nvPr>
            <p:ph type="body" sz="quarter" idx="13"/>
          </p:nvPr>
        </p:nvSpPr>
        <p:spPr/>
        <p:txBody>
          <a:bodyPr/>
          <a:lstStyle/>
          <a:p>
            <a:r>
              <a:rPr lang="en-US" sz="1800" b="1" dirty="0"/>
              <a:t>Strategic planning </a:t>
            </a:r>
            <a:r>
              <a:rPr lang="en-US" sz="1800" dirty="0"/>
              <a:t>is an organization’s process of defining its strategy, or direction, and making decisions on allocating its resources to pursue this strategy. Generally, strategic planning deals, on the whole business, rather than just an isolated </a:t>
            </a:r>
            <a:r>
              <a:rPr lang="en-US" sz="1800" dirty="0" smtClean="0"/>
              <a:t>unit</a:t>
            </a:r>
          </a:p>
          <a:p>
            <a:r>
              <a:rPr lang="en-US" sz="1800" b="1" dirty="0"/>
              <a:t>Tactical planning </a:t>
            </a:r>
            <a:r>
              <a:rPr lang="en-US" sz="1800" dirty="0"/>
              <a:t>is short range planning emphasizing the current operations of various parts of the organization. </a:t>
            </a:r>
            <a:r>
              <a:rPr lang="en-US" sz="1800" dirty="0" err="1"/>
              <a:t>anagers</a:t>
            </a:r>
            <a:r>
              <a:rPr lang="en-US" sz="1800" dirty="0"/>
              <a:t> use tactical planning to outline what the various parts of the organization must do for the organization to be successful at some point one year or less into the future. </a:t>
            </a:r>
            <a:endParaRPr lang="en-US" sz="1800" dirty="0" smtClean="0"/>
          </a:p>
          <a:p>
            <a:r>
              <a:rPr lang="en-US" sz="1800" b="1" dirty="0"/>
              <a:t>Operational planning </a:t>
            </a:r>
            <a:r>
              <a:rPr lang="en-US" sz="1800" dirty="0"/>
              <a:t>is the process of linking strategic goals and objectives to tactical goals and objectives. It describes milestones, conditions for success and explains how, or what portion of, a strategic plan will be put into operation during a given operational period</a:t>
            </a:r>
            <a:r>
              <a:rPr lang="en-US" sz="1800" dirty="0" smtClean="0"/>
              <a:t>.</a:t>
            </a:r>
            <a:endParaRPr lang="sv-SE" sz="1800" dirty="0" smtClean="0"/>
          </a:p>
        </p:txBody>
      </p:sp>
    </p:spTree>
    <p:extLst>
      <p:ext uri="{BB962C8B-B14F-4D97-AF65-F5344CB8AC3E}">
        <p14:creationId xmlns:p14="http://schemas.microsoft.com/office/powerpoint/2010/main" val="225446148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16</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8" name="Text Placeholder 7"/>
          <p:cNvSpPr>
            <a:spLocks noGrp="1"/>
          </p:cNvSpPr>
          <p:nvPr>
            <p:ph type="body" sz="quarter" idx="13"/>
          </p:nvPr>
        </p:nvSpPr>
        <p:spPr/>
        <p:txBody>
          <a:bodyPr/>
          <a:lstStyle/>
          <a:p>
            <a:endParaRPr lang="en-US" dirty="0"/>
          </a:p>
        </p:txBody>
      </p:sp>
      <p:graphicFrame>
        <p:nvGraphicFramePr>
          <p:cNvPr id="9" name="Table 8"/>
          <p:cNvGraphicFramePr>
            <a:graphicFrameLocks noGrp="1"/>
          </p:cNvGraphicFramePr>
          <p:nvPr>
            <p:extLst/>
          </p:nvPr>
        </p:nvGraphicFramePr>
        <p:xfrm>
          <a:off x="685076" y="1887288"/>
          <a:ext cx="7737588" cy="398712"/>
        </p:xfrm>
        <a:graphic>
          <a:graphicData uri="http://schemas.openxmlformats.org/drawingml/2006/table">
            <a:tbl>
              <a:tblPr firstRow="1" bandRow="1">
                <a:tableStyleId>{5C22544A-7EE6-4342-B048-85BDC9FD1C3A}</a:tableStyleId>
              </a:tblPr>
              <a:tblGrid>
                <a:gridCol w="1934397">
                  <a:extLst>
                    <a:ext uri="{9D8B030D-6E8A-4147-A177-3AD203B41FA5}">
                      <a16:colId xmlns:a16="http://schemas.microsoft.com/office/drawing/2014/main" val="20000"/>
                    </a:ext>
                  </a:extLst>
                </a:gridCol>
                <a:gridCol w="1934397">
                  <a:extLst>
                    <a:ext uri="{9D8B030D-6E8A-4147-A177-3AD203B41FA5}">
                      <a16:colId xmlns:a16="http://schemas.microsoft.com/office/drawing/2014/main" val="20001"/>
                    </a:ext>
                  </a:extLst>
                </a:gridCol>
                <a:gridCol w="1934397">
                  <a:extLst>
                    <a:ext uri="{9D8B030D-6E8A-4147-A177-3AD203B41FA5}">
                      <a16:colId xmlns:a16="http://schemas.microsoft.com/office/drawing/2014/main" val="20002"/>
                    </a:ext>
                  </a:extLst>
                </a:gridCol>
                <a:gridCol w="1934397">
                  <a:extLst>
                    <a:ext uri="{9D8B030D-6E8A-4147-A177-3AD203B41FA5}">
                      <a16:colId xmlns:a16="http://schemas.microsoft.com/office/drawing/2014/main" val="20003"/>
                    </a:ext>
                  </a:extLst>
                </a:gridCol>
              </a:tblGrid>
              <a:tr h="398712">
                <a:tc>
                  <a:txBody>
                    <a:bodyPr/>
                    <a:lstStyle/>
                    <a:p>
                      <a:endParaRPr lang="en-US" dirty="0"/>
                    </a:p>
                  </a:txBody>
                  <a:tcPr/>
                </a:tc>
                <a:tc>
                  <a:txBody>
                    <a:bodyPr/>
                    <a:lstStyle/>
                    <a:p>
                      <a:r>
                        <a:rPr lang="sv-SE" dirty="0" smtClean="0"/>
                        <a:t>Operativ</a:t>
                      </a:r>
                      <a:endParaRPr lang="en-US" dirty="0"/>
                    </a:p>
                  </a:txBody>
                  <a:tcPr/>
                </a:tc>
                <a:tc>
                  <a:txBody>
                    <a:bodyPr/>
                    <a:lstStyle/>
                    <a:p>
                      <a:r>
                        <a:rPr lang="sv-SE" dirty="0" smtClean="0"/>
                        <a:t>Taktisk</a:t>
                      </a:r>
                      <a:endParaRPr lang="en-US" dirty="0"/>
                    </a:p>
                  </a:txBody>
                  <a:tcPr/>
                </a:tc>
                <a:tc>
                  <a:txBody>
                    <a:bodyPr/>
                    <a:lstStyle/>
                    <a:p>
                      <a:r>
                        <a:rPr lang="sv-SE" dirty="0" smtClean="0"/>
                        <a:t>Strategisk</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567200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17</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8" name="Text Placeholder 7"/>
          <p:cNvSpPr>
            <a:spLocks noGrp="1"/>
          </p:cNvSpPr>
          <p:nvPr>
            <p:ph type="body" sz="quarter" idx="13"/>
          </p:nvPr>
        </p:nvSpPr>
        <p:spPr/>
        <p:txBody>
          <a:bodyPr/>
          <a:lstStyle/>
          <a:p>
            <a:endParaRPr lang="en-US" dirty="0"/>
          </a:p>
        </p:txBody>
      </p:sp>
      <p:graphicFrame>
        <p:nvGraphicFramePr>
          <p:cNvPr id="9" name="Table 8"/>
          <p:cNvGraphicFramePr>
            <a:graphicFrameLocks noGrp="1"/>
          </p:cNvGraphicFramePr>
          <p:nvPr>
            <p:extLst/>
          </p:nvPr>
        </p:nvGraphicFramePr>
        <p:xfrm>
          <a:off x="685076" y="1887288"/>
          <a:ext cx="7737588" cy="4228488"/>
        </p:xfrm>
        <a:graphic>
          <a:graphicData uri="http://schemas.openxmlformats.org/drawingml/2006/table">
            <a:tbl>
              <a:tblPr firstRow="1" bandRow="1">
                <a:tableStyleId>{5C22544A-7EE6-4342-B048-85BDC9FD1C3A}</a:tableStyleId>
              </a:tblPr>
              <a:tblGrid>
                <a:gridCol w="1934397">
                  <a:extLst>
                    <a:ext uri="{9D8B030D-6E8A-4147-A177-3AD203B41FA5}">
                      <a16:colId xmlns:a16="http://schemas.microsoft.com/office/drawing/2014/main" val="20000"/>
                    </a:ext>
                  </a:extLst>
                </a:gridCol>
                <a:gridCol w="1934397">
                  <a:extLst>
                    <a:ext uri="{9D8B030D-6E8A-4147-A177-3AD203B41FA5}">
                      <a16:colId xmlns:a16="http://schemas.microsoft.com/office/drawing/2014/main" val="20001"/>
                    </a:ext>
                  </a:extLst>
                </a:gridCol>
                <a:gridCol w="1934397">
                  <a:extLst>
                    <a:ext uri="{9D8B030D-6E8A-4147-A177-3AD203B41FA5}">
                      <a16:colId xmlns:a16="http://schemas.microsoft.com/office/drawing/2014/main" val="20002"/>
                    </a:ext>
                  </a:extLst>
                </a:gridCol>
                <a:gridCol w="1934397">
                  <a:extLst>
                    <a:ext uri="{9D8B030D-6E8A-4147-A177-3AD203B41FA5}">
                      <a16:colId xmlns:a16="http://schemas.microsoft.com/office/drawing/2014/main" val="20003"/>
                    </a:ext>
                  </a:extLst>
                </a:gridCol>
              </a:tblGrid>
              <a:tr h="398712">
                <a:tc>
                  <a:txBody>
                    <a:bodyPr/>
                    <a:lstStyle/>
                    <a:p>
                      <a:endParaRPr lang="en-US" dirty="0"/>
                    </a:p>
                  </a:txBody>
                  <a:tcPr/>
                </a:tc>
                <a:tc>
                  <a:txBody>
                    <a:bodyPr/>
                    <a:lstStyle/>
                    <a:p>
                      <a:r>
                        <a:rPr lang="sv-SE" dirty="0" smtClean="0"/>
                        <a:t>Operativ</a:t>
                      </a:r>
                      <a:endParaRPr lang="en-US" dirty="0"/>
                    </a:p>
                  </a:txBody>
                  <a:tcPr/>
                </a:tc>
                <a:tc>
                  <a:txBody>
                    <a:bodyPr/>
                    <a:lstStyle/>
                    <a:p>
                      <a:r>
                        <a:rPr lang="sv-SE" dirty="0" smtClean="0"/>
                        <a:t>Taktisk</a:t>
                      </a:r>
                      <a:endParaRPr lang="en-US" dirty="0"/>
                    </a:p>
                  </a:txBody>
                  <a:tcPr/>
                </a:tc>
                <a:tc>
                  <a:txBody>
                    <a:bodyPr/>
                    <a:lstStyle/>
                    <a:p>
                      <a:r>
                        <a:rPr lang="sv-SE" dirty="0" smtClean="0"/>
                        <a:t>Strategisk</a:t>
                      </a:r>
                      <a:endParaRPr lang="en-US" dirty="0"/>
                    </a:p>
                  </a:txBody>
                  <a:tcPr/>
                </a:tc>
                <a:extLst>
                  <a:ext uri="{0D108BD9-81ED-4DB2-BD59-A6C34878D82A}">
                    <a16:rowId xmlns:a16="http://schemas.microsoft.com/office/drawing/2014/main" val="10000"/>
                  </a:ext>
                </a:extLst>
              </a:tr>
              <a:tr h="398712">
                <a:tc>
                  <a:txBody>
                    <a:bodyPr/>
                    <a:lstStyle/>
                    <a:p>
                      <a:r>
                        <a:rPr lang="sv-SE" dirty="0" smtClean="0"/>
                        <a:t>Metoder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98712">
                <a:tc>
                  <a:txBody>
                    <a:bodyPr/>
                    <a:lstStyle/>
                    <a:p>
                      <a:r>
                        <a:rPr lang="sv-SE" dirty="0" smtClean="0"/>
                        <a:t>Verktyg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98712">
                <a:tc>
                  <a:txBody>
                    <a:bodyPr/>
                    <a:lstStyle/>
                    <a:p>
                      <a:r>
                        <a:rPr lang="sv-SE" dirty="0" smtClean="0"/>
                        <a:t>Relationer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98712">
                <a:tc>
                  <a:txBody>
                    <a:bodyPr/>
                    <a:lstStyle/>
                    <a:p>
                      <a:r>
                        <a:rPr lang="sv-SE" dirty="0" smtClean="0"/>
                        <a:t>Arbetsfördelning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98712">
                <a:tc>
                  <a:txBody>
                    <a:bodyPr/>
                    <a:lstStyle/>
                    <a:p>
                      <a:r>
                        <a:rPr lang="sv-SE" dirty="0" smtClean="0"/>
                        <a:t>Kompetenser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98712">
                <a:tc>
                  <a:txBody>
                    <a:bodyPr/>
                    <a:lstStyle/>
                    <a:p>
                      <a:r>
                        <a:rPr lang="sv-SE" dirty="0" smtClean="0"/>
                        <a:t>Kompetens-utveckling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98712">
                <a:tc>
                  <a:txBody>
                    <a:bodyPr/>
                    <a:lstStyle/>
                    <a:p>
                      <a:r>
                        <a:rPr lang="sv-SE" dirty="0" smtClean="0"/>
                        <a:t>Ledarskap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8712">
                <a:tc>
                  <a:txBody>
                    <a:bodyPr/>
                    <a:lstStyle/>
                    <a:p>
                      <a:r>
                        <a:rPr lang="sv-SE" dirty="0" smtClean="0"/>
                        <a:t>Motivation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98712">
                <a:tc>
                  <a:txBody>
                    <a:bodyPr/>
                    <a:lstStyle/>
                    <a:p>
                      <a:r>
                        <a:rPr lang="sv-SE" dirty="0" smtClean="0"/>
                        <a:t>Attityder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75848441"/>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p:txBody>
          <a:bodyPr/>
          <a:lstStyle/>
          <a:p>
            <a:r>
              <a:rPr lang="sv-SE" dirty="0" smtClean="0"/>
              <a:t>Benefit </a:t>
            </a:r>
            <a:r>
              <a:rPr lang="sv-SE" dirty="0" err="1" smtClean="0"/>
              <a:t>levels</a:t>
            </a:r>
            <a:endParaRPr lang="sv-SE" dirty="0" smtClean="0"/>
          </a:p>
        </p:txBody>
      </p:sp>
      <p:sp>
        <p:nvSpPr>
          <p:cNvPr id="23555" name="Platshållare för innehåll 2"/>
          <p:cNvSpPr>
            <a:spLocks noGrp="1"/>
          </p:cNvSpPr>
          <p:nvPr>
            <p:ph idx="1"/>
          </p:nvPr>
        </p:nvSpPr>
        <p:spPr/>
        <p:txBody>
          <a:bodyPr/>
          <a:lstStyle/>
          <a:p>
            <a:pPr lvl="0"/>
            <a:r>
              <a:rPr lang="sv-SE" sz="2400" dirty="0" smtClean="0"/>
              <a:t>From Strassman, P. The business </a:t>
            </a:r>
            <a:r>
              <a:rPr lang="sv-SE" sz="2400" dirty="0" err="1" smtClean="0"/>
              <a:t>value</a:t>
            </a:r>
            <a:r>
              <a:rPr lang="sv-SE" sz="2400" dirty="0" smtClean="0"/>
              <a:t> of </a:t>
            </a:r>
            <a:r>
              <a:rPr lang="sv-SE" sz="2400" dirty="0" err="1" smtClean="0"/>
              <a:t>computers</a:t>
            </a:r>
            <a:endParaRPr lang="sv-SE" sz="2400" dirty="0" smtClean="0"/>
          </a:p>
          <a:p>
            <a:pPr lvl="2"/>
            <a:r>
              <a:rPr lang="sv-SE" dirty="0" err="1" smtClean="0"/>
              <a:t>Direct</a:t>
            </a:r>
            <a:r>
              <a:rPr lang="sv-SE" dirty="0" smtClean="0"/>
              <a:t>, </a:t>
            </a:r>
            <a:r>
              <a:rPr lang="sv-SE" dirty="0" err="1" smtClean="0"/>
              <a:t>indirect</a:t>
            </a:r>
            <a:r>
              <a:rPr lang="sv-SE" dirty="0" smtClean="0"/>
              <a:t>, </a:t>
            </a:r>
            <a:r>
              <a:rPr lang="sv-SE" dirty="0" err="1" smtClean="0"/>
              <a:t>inferred</a:t>
            </a:r>
            <a:endParaRPr lang="sv-SE"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33955" t="41220" r="17023" b="7751"/>
          <a:stretch>
            <a:fillRect/>
          </a:stretch>
        </p:blipFill>
        <p:spPr bwMode="auto">
          <a:xfrm>
            <a:off x="1619399" y="2269107"/>
            <a:ext cx="59769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8918338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 </a:t>
            </a:r>
            <a:r>
              <a:rPr lang="sv-SE" dirty="0" err="1" smtClean="0"/>
              <a:t>levels</a:t>
            </a:r>
            <a:r>
              <a:rPr lang="sv-SE" dirty="0" smtClean="0"/>
              <a:t>, </a:t>
            </a:r>
            <a:r>
              <a:rPr lang="sv-SE" dirty="0" err="1" smtClean="0"/>
              <a:t>applied</a:t>
            </a:r>
            <a:endParaRPr lang="sv-SE" dirty="0"/>
          </a:p>
        </p:txBody>
      </p:sp>
      <p:sp>
        <p:nvSpPr>
          <p:cNvPr id="3" name="Content Placeholder 2"/>
          <p:cNvSpPr>
            <a:spLocks noGrp="1"/>
          </p:cNvSpPr>
          <p:nvPr>
            <p:ph idx="1"/>
          </p:nvPr>
        </p:nvSpPr>
        <p:spPr/>
        <p:txBody>
          <a:bodyPr/>
          <a:lstStyle/>
          <a:p>
            <a:r>
              <a:rPr lang="sv-SE" dirty="0" err="1" smtClean="0"/>
              <a:t>Increased</a:t>
            </a:r>
            <a:r>
              <a:rPr lang="sv-SE" baseline="0" dirty="0" smtClean="0"/>
              <a:t> </a:t>
            </a:r>
            <a:r>
              <a:rPr lang="sv-SE" baseline="0" dirty="0" err="1" smtClean="0"/>
              <a:t>sales</a:t>
            </a:r>
            <a:r>
              <a:rPr lang="sv-SE" baseline="0" dirty="0" smtClean="0"/>
              <a:t>?</a:t>
            </a:r>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3955" t="41220" r="17023" b="7751"/>
          <a:stretch>
            <a:fillRect/>
          </a:stretch>
        </p:blipFill>
        <p:spPr bwMode="auto">
          <a:xfrm>
            <a:off x="1619399" y="2347937"/>
            <a:ext cx="59769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6695171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dirty="0" smtClean="0"/>
              <a:t>Praktikperspektivet (Lave &amp; Wenger, Schön)</a:t>
            </a: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2</a:t>
            </a:fld>
            <a:endParaRPr lang="sv-SE" altLang="en-US"/>
          </a:p>
        </p:txBody>
      </p:sp>
      <p:sp>
        <p:nvSpPr>
          <p:cNvPr id="5" name="Content Placeholder 4"/>
          <p:cNvSpPr>
            <a:spLocks noGrp="1"/>
          </p:cNvSpPr>
          <p:nvPr>
            <p:ph type="body" sz="quarter" idx="13"/>
          </p:nvPr>
        </p:nvSpPr>
        <p:spPr/>
        <p:txBody>
          <a:bodyPr/>
          <a:lstStyle/>
          <a:p>
            <a:r>
              <a:rPr lang="sv-SE" smtClean="0"/>
              <a:t>En organisation består av samverkande praktiker</a:t>
            </a:r>
          </a:p>
          <a:p>
            <a:r>
              <a:rPr lang="sv-SE" smtClean="0"/>
              <a:t>Samverkan möjliggörs/hindras av formell organisation</a:t>
            </a:r>
          </a:p>
          <a:p>
            <a:r>
              <a:rPr lang="sv-SE" smtClean="0"/>
              <a:t>Samverkan drivs av styrning och ledning</a:t>
            </a:r>
            <a:endParaRPr lang="en-US" dirty="0"/>
          </a:p>
        </p:txBody>
      </p:sp>
    </p:spTree>
    <p:extLst>
      <p:ext uri="{BB962C8B-B14F-4D97-AF65-F5344CB8AC3E}">
        <p14:creationId xmlns:p14="http://schemas.microsoft.com/office/powerpoint/2010/main" val="23197502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 </a:t>
            </a:r>
            <a:r>
              <a:rPr lang="sv-SE" dirty="0" err="1" smtClean="0"/>
              <a:t>levels</a:t>
            </a:r>
            <a:r>
              <a:rPr lang="sv-SE" dirty="0" smtClean="0"/>
              <a:t>, </a:t>
            </a:r>
            <a:r>
              <a:rPr lang="sv-SE" dirty="0" err="1" smtClean="0"/>
              <a:t>applied</a:t>
            </a:r>
            <a:endParaRPr lang="sv-SE" dirty="0"/>
          </a:p>
        </p:txBody>
      </p:sp>
      <p:sp>
        <p:nvSpPr>
          <p:cNvPr id="3" name="Content Placeholder 2"/>
          <p:cNvSpPr>
            <a:spLocks noGrp="1"/>
          </p:cNvSpPr>
          <p:nvPr>
            <p:ph idx="1"/>
          </p:nvPr>
        </p:nvSpPr>
        <p:spPr/>
        <p:txBody>
          <a:bodyPr/>
          <a:lstStyle/>
          <a:p>
            <a:r>
              <a:rPr lang="sv-SE" dirty="0" err="1" smtClean="0"/>
              <a:t>Increased</a:t>
            </a:r>
            <a:r>
              <a:rPr lang="sv-SE" baseline="0" dirty="0" smtClean="0"/>
              <a:t> </a:t>
            </a:r>
            <a:r>
              <a:rPr lang="sv-SE" baseline="0" dirty="0" err="1" smtClean="0"/>
              <a:t>sales</a:t>
            </a:r>
            <a:r>
              <a:rPr lang="sv-SE" baseline="0" dirty="0" smtClean="0"/>
              <a:t>!</a:t>
            </a:r>
            <a:endParaRPr lang="sv-SE" dirty="0"/>
          </a:p>
        </p:txBody>
      </p:sp>
      <p:grpSp>
        <p:nvGrpSpPr>
          <p:cNvPr id="14" name="Group 13"/>
          <p:cNvGrpSpPr/>
          <p:nvPr/>
        </p:nvGrpSpPr>
        <p:grpSpPr>
          <a:xfrm>
            <a:off x="1619399" y="2347937"/>
            <a:ext cx="5976937" cy="3889375"/>
            <a:chOff x="1619399" y="2347937"/>
            <a:chExt cx="5976937" cy="388937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3955" t="41220" r="17023" b="7751"/>
            <a:stretch>
              <a:fillRect/>
            </a:stretch>
          </p:blipFill>
          <p:spPr bwMode="auto">
            <a:xfrm>
              <a:off x="1619399" y="2347937"/>
              <a:ext cx="59769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2" name="Group 11"/>
            <p:cNvGrpSpPr/>
            <p:nvPr/>
          </p:nvGrpSpPr>
          <p:grpSpPr>
            <a:xfrm>
              <a:off x="2483768" y="2419945"/>
              <a:ext cx="4104456" cy="3385319"/>
              <a:chOff x="2483768" y="2419945"/>
              <a:chExt cx="4104456" cy="3385319"/>
            </a:xfrm>
          </p:grpSpPr>
          <p:sp>
            <p:nvSpPr>
              <p:cNvPr id="5" name="Rectangle 4"/>
              <p:cNvSpPr/>
              <p:nvPr/>
            </p:nvSpPr>
            <p:spPr bwMode="auto">
              <a:xfrm>
                <a:off x="2483768" y="2419945"/>
                <a:ext cx="1440160" cy="338531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0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923928" y="2419945"/>
                <a:ext cx="2664296" cy="7920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148064" y="3788097"/>
                <a:ext cx="1440160" cy="7920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923928" y="4508177"/>
                <a:ext cx="1332148" cy="7920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860304" y="3068017"/>
                <a:ext cx="1395772" cy="7920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000" b="0" i="0" u="none" strike="noStrike" cap="none" normalizeH="0" baseline="0" smtClean="0">
                  <a:ln>
                    <a:noFill/>
                  </a:ln>
                  <a:solidFill>
                    <a:schemeClr val="tx1"/>
                  </a:solidFill>
                  <a:effectLst/>
                  <a:latin typeface="Arial" charset="0"/>
                </a:endParaRPr>
              </a:p>
            </p:txBody>
          </p:sp>
        </p:grpSp>
      </p:grpSp>
    </p:spTree>
    <p:extLst>
      <p:ext uri="{BB962C8B-B14F-4D97-AF65-F5344CB8AC3E}">
        <p14:creationId xmlns:p14="http://schemas.microsoft.com/office/powerpoint/2010/main" val="146744821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 </a:t>
            </a:r>
            <a:r>
              <a:rPr lang="sv-SE" dirty="0" err="1" smtClean="0"/>
              <a:t>levels</a:t>
            </a:r>
            <a:r>
              <a:rPr lang="sv-SE" dirty="0" smtClean="0"/>
              <a:t>, </a:t>
            </a:r>
            <a:r>
              <a:rPr lang="sv-SE" dirty="0" err="1" smtClean="0"/>
              <a:t>applied</a:t>
            </a:r>
            <a:endParaRPr lang="sv-SE" dirty="0"/>
          </a:p>
        </p:txBody>
      </p:sp>
      <p:sp>
        <p:nvSpPr>
          <p:cNvPr id="3" name="Content Placeholder 2"/>
          <p:cNvSpPr>
            <a:spLocks noGrp="1"/>
          </p:cNvSpPr>
          <p:nvPr>
            <p:ph idx="1"/>
          </p:nvPr>
        </p:nvSpPr>
        <p:spPr/>
        <p:txBody>
          <a:bodyPr/>
          <a:lstStyle/>
          <a:p>
            <a:r>
              <a:rPr lang="sv-SE" dirty="0" err="1" smtClean="0"/>
              <a:t>Increased</a:t>
            </a:r>
            <a:r>
              <a:rPr lang="sv-SE" baseline="0" dirty="0" smtClean="0"/>
              <a:t> </a:t>
            </a:r>
            <a:r>
              <a:rPr lang="sv-SE" baseline="0" dirty="0" err="1" smtClean="0"/>
              <a:t>sales</a:t>
            </a:r>
            <a:r>
              <a:rPr lang="sv-SE" baseline="0" dirty="0" smtClean="0"/>
              <a:t>!</a:t>
            </a:r>
            <a:endParaRPr lang="sv-SE" dirty="0" smtClean="0"/>
          </a:p>
          <a:p>
            <a:pPr lvl="1"/>
            <a:r>
              <a:rPr lang="sv-SE" dirty="0" smtClean="0"/>
              <a:t>From </a:t>
            </a:r>
            <a:r>
              <a:rPr lang="sv-SE" dirty="0" err="1" smtClean="0"/>
              <a:t>competetive</a:t>
            </a:r>
            <a:r>
              <a:rPr lang="sv-SE" dirty="0" smtClean="0"/>
              <a:t> </a:t>
            </a:r>
            <a:r>
              <a:rPr lang="sv-SE" dirty="0" err="1" smtClean="0"/>
              <a:t>gain</a:t>
            </a:r>
            <a:r>
              <a:rPr lang="sv-SE" dirty="0" smtClean="0"/>
              <a:t>:</a:t>
            </a:r>
          </a:p>
          <a:p>
            <a:pPr lvl="2"/>
            <a:r>
              <a:rPr lang="sv-SE" dirty="0" err="1" smtClean="0"/>
              <a:t>Increasing</a:t>
            </a:r>
            <a:r>
              <a:rPr lang="sv-SE" dirty="0" smtClean="0"/>
              <a:t> the </a:t>
            </a:r>
            <a:r>
              <a:rPr lang="sv-SE" dirty="0" err="1" smtClean="0"/>
              <a:t>customer</a:t>
            </a:r>
            <a:r>
              <a:rPr lang="sv-SE" dirty="0" smtClean="0"/>
              <a:t> </a:t>
            </a:r>
            <a:r>
              <a:rPr lang="sv-SE" dirty="0" err="1" smtClean="0"/>
              <a:t>base</a:t>
            </a:r>
            <a:endParaRPr lang="sv-SE" dirty="0" smtClean="0"/>
          </a:p>
          <a:p>
            <a:pPr lvl="2"/>
            <a:r>
              <a:rPr lang="sv-SE" dirty="0" err="1" smtClean="0"/>
              <a:t>Shifting</a:t>
            </a:r>
            <a:r>
              <a:rPr lang="sv-SE" dirty="0" smtClean="0"/>
              <a:t> </a:t>
            </a:r>
            <a:r>
              <a:rPr lang="sv-SE" dirty="0" err="1" smtClean="0"/>
              <a:t>customers</a:t>
            </a:r>
            <a:r>
              <a:rPr lang="sv-SE" dirty="0" smtClean="0"/>
              <a:t> from </a:t>
            </a:r>
            <a:r>
              <a:rPr lang="sv-SE" dirty="0" err="1" smtClean="0"/>
              <a:t>competitors</a:t>
            </a:r>
            <a:r>
              <a:rPr lang="sv-SE" dirty="0" smtClean="0"/>
              <a:t> (in same </a:t>
            </a:r>
            <a:r>
              <a:rPr lang="sv-SE" dirty="0" err="1" smtClean="0"/>
              <a:t>channel</a:t>
            </a:r>
            <a:r>
              <a:rPr lang="sv-SE" dirty="0" smtClean="0"/>
              <a:t>)</a:t>
            </a:r>
          </a:p>
          <a:p>
            <a:pPr lvl="2"/>
            <a:r>
              <a:rPr lang="sv-SE" dirty="0" err="1" smtClean="0"/>
              <a:t>Changing</a:t>
            </a:r>
            <a:r>
              <a:rPr lang="sv-SE" dirty="0" smtClean="0"/>
              <a:t> </a:t>
            </a:r>
            <a:r>
              <a:rPr lang="sv-SE" dirty="0" err="1" smtClean="0"/>
              <a:t>behaviour</a:t>
            </a:r>
            <a:r>
              <a:rPr lang="sv-SE" dirty="0" smtClean="0"/>
              <a:t> of </a:t>
            </a:r>
            <a:r>
              <a:rPr lang="sv-SE" dirty="0" err="1" smtClean="0"/>
              <a:t>customers</a:t>
            </a:r>
            <a:r>
              <a:rPr lang="sv-SE" dirty="0" smtClean="0"/>
              <a:t> (not </a:t>
            </a:r>
            <a:r>
              <a:rPr lang="sv-SE" dirty="0" err="1" smtClean="0"/>
              <a:t>currently</a:t>
            </a:r>
            <a:r>
              <a:rPr lang="sv-SE" dirty="0" smtClean="0"/>
              <a:t> in the </a:t>
            </a:r>
            <a:r>
              <a:rPr lang="sv-SE" dirty="0" err="1" smtClean="0"/>
              <a:t>channel</a:t>
            </a:r>
            <a:r>
              <a:rPr lang="sv-SE" dirty="0" smtClean="0"/>
              <a:t>)</a:t>
            </a:r>
          </a:p>
          <a:p>
            <a:pPr lvl="1"/>
            <a:r>
              <a:rPr lang="sv-SE" dirty="0" smtClean="0"/>
              <a:t>From </a:t>
            </a:r>
            <a:r>
              <a:rPr lang="sv-SE" dirty="0" err="1" smtClean="0"/>
              <a:t>performance</a:t>
            </a:r>
            <a:r>
              <a:rPr lang="sv-SE" dirty="0" smtClean="0"/>
              <a:t> </a:t>
            </a:r>
            <a:r>
              <a:rPr lang="sv-SE" dirty="0" err="1" smtClean="0"/>
              <a:t>improvement</a:t>
            </a:r>
            <a:r>
              <a:rPr lang="sv-SE" dirty="0" smtClean="0"/>
              <a:t>:</a:t>
            </a:r>
          </a:p>
          <a:p>
            <a:pPr lvl="2"/>
            <a:r>
              <a:rPr lang="sv-SE" dirty="0" err="1" smtClean="0"/>
              <a:t>Better</a:t>
            </a:r>
            <a:r>
              <a:rPr lang="sv-SE" dirty="0" smtClean="0"/>
              <a:t> </a:t>
            </a:r>
            <a:r>
              <a:rPr lang="sv-SE" dirty="0" err="1" smtClean="0"/>
              <a:t>conversion</a:t>
            </a:r>
            <a:r>
              <a:rPr lang="sv-SE" dirty="0" smtClean="0"/>
              <a:t> rates</a:t>
            </a:r>
          </a:p>
          <a:p>
            <a:pPr lvl="2"/>
            <a:r>
              <a:rPr lang="sv-SE" dirty="0" err="1" smtClean="0"/>
              <a:t>Better</a:t>
            </a:r>
            <a:r>
              <a:rPr lang="sv-SE" dirty="0" smtClean="0"/>
              <a:t> </a:t>
            </a:r>
            <a:r>
              <a:rPr lang="sv-SE" dirty="0" err="1" smtClean="0"/>
              <a:t>targeting</a:t>
            </a:r>
            <a:r>
              <a:rPr lang="sv-SE" dirty="0" smtClean="0"/>
              <a:t> </a:t>
            </a:r>
            <a:r>
              <a:rPr lang="sv-SE" dirty="0" err="1" smtClean="0"/>
              <a:t>of</a:t>
            </a:r>
            <a:r>
              <a:rPr lang="sv-SE" dirty="0" smtClean="0"/>
              <a:t> </a:t>
            </a:r>
            <a:r>
              <a:rPr lang="sv-SE" dirty="0" err="1" smtClean="0"/>
              <a:t>sale</a:t>
            </a:r>
            <a:r>
              <a:rPr lang="sv-SE" dirty="0" smtClean="0"/>
              <a:t> calls in relationship </a:t>
            </a:r>
            <a:r>
              <a:rPr lang="sv-SE" dirty="0" err="1" smtClean="0"/>
              <a:t>to</a:t>
            </a:r>
            <a:r>
              <a:rPr lang="sv-SE" dirty="0" smtClean="0"/>
              <a:t> </a:t>
            </a:r>
            <a:r>
              <a:rPr lang="sv-SE" dirty="0" err="1" smtClean="0"/>
              <a:t>actual</a:t>
            </a:r>
            <a:r>
              <a:rPr lang="sv-SE" dirty="0" smtClean="0"/>
              <a:t> &amp; </a:t>
            </a:r>
            <a:r>
              <a:rPr lang="sv-SE" dirty="0" err="1" smtClean="0"/>
              <a:t>perceived</a:t>
            </a:r>
            <a:r>
              <a:rPr lang="sv-SE" dirty="0" smtClean="0"/>
              <a:t> offer</a:t>
            </a:r>
          </a:p>
        </p:txBody>
      </p:sp>
    </p:spTree>
    <p:extLst>
      <p:ext uri="{BB962C8B-B14F-4D97-AF65-F5344CB8AC3E}">
        <p14:creationId xmlns:p14="http://schemas.microsoft.com/office/powerpoint/2010/main" val="366875810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200" dirty="0" smtClean="0"/>
              <a:t>Design </a:t>
            </a:r>
            <a:r>
              <a:rPr lang="sv-SE" sz="3200" dirty="0" err="1" smtClean="0"/>
              <a:t>perspectives</a:t>
            </a:r>
            <a:r>
              <a:rPr lang="sv-SE" sz="3200" dirty="0" smtClean="0"/>
              <a:t>, and </a:t>
            </a:r>
            <a:r>
              <a:rPr lang="sv-SE" sz="3200" dirty="0" err="1" smtClean="0"/>
              <a:t>levels</a:t>
            </a:r>
            <a:r>
              <a:rPr lang="sv-SE" sz="3200" dirty="0" smtClean="0"/>
              <a:t> of benefits</a:t>
            </a:r>
            <a:endParaRPr lang="sv-SE" sz="3200" dirty="0"/>
          </a:p>
        </p:txBody>
      </p:sp>
      <p:sp>
        <p:nvSpPr>
          <p:cNvPr id="3" name="Content Placeholder 2"/>
          <p:cNvSpPr>
            <a:spLocks noGrp="1"/>
          </p:cNvSpPr>
          <p:nvPr>
            <p:ph idx="1"/>
          </p:nvPr>
        </p:nvSpPr>
        <p:spPr/>
        <p:txBody>
          <a:bodyPr/>
          <a:lstStyle/>
          <a:p>
            <a:r>
              <a:rPr lang="sv-SE" dirty="0" err="1" smtClean="0"/>
              <a:t>Strategic</a:t>
            </a:r>
            <a:endParaRPr lang="sv-SE" dirty="0" smtClean="0"/>
          </a:p>
          <a:p>
            <a:pPr lvl="1"/>
            <a:r>
              <a:rPr lang="sv-SE" sz="2400" dirty="0" err="1" smtClean="0"/>
              <a:t>Aesthetics</a:t>
            </a:r>
            <a:r>
              <a:rPr lang="sv-SE" sz="2400" dirty="0" smtClean="0"/>
              <a:t> </a:t>
            </a:r>
            <a:r>
              <a:rPr lang="sv-SE" sz="2400" dirty="0" err="1" smtClean="0"/>
              <a:t>understood</a:t>
            </a:r>
            <a:r>
              <a:rPr lang="sv-SE" sz="2400" dirty="0" smtClean="0"/>
              <a:t> as </a:t>
            </a:r>
            <a:r>
              <a:rPr lang="sv-SE" sz="2400" dirty="0" err="1" smtClean="0"/>
              <a:t>e.g</a:t>
            </a:r>
            <a:r>
              <a:rPr lang="sv-SE" sz="2400" dirty="0" smtClean="0"/>
              <a:t>. brand</a:t>
            </a:r>
          </a:p>
          <a:p>
            <a:pPr lvl="1"/>
            <a:r>
              <a:rPr lang="sv-SE" sz="2400" dirty="0" err="1" smtClean="0"/>
              <a:t>Functionality</a:t>
            </a:r>
            <a:r>
              <a:rPr lang="sv-SE" sz="2400" dirty="0" smtClean="0"/>
              <a:t> </a:t>
            </a:r>
            <a:r>
              <a:rPr lang="sv-SE" sz="2400" dirty="0" err="1" smtClean="0"/>
              <a:t>understood</a:t>
            </a:r>
            <a:r>
              <a:rPr lang="sv-SE" sz="2400" dirty="0" smtClean="0"/>
              <a:t> as </a:t>
            </a:r>
            <a:r>
              <a:rPr lang="sv-SE" sz="2400" dirty="0" err="1" smtClean="0"/>
              <a:t>e.g</a:t>
            </a:r>
            <a:r>
              <a:rPr lang="sv-SE" sz="2400" dirty="0" smtClean="0"/>
              <a:t>. the </a:t>
            </a:r>
            <a:r>
              <a:rPr lang="sv-SE" sz="2400" dirty="0" err="1" smtClean="0"/>
              <a:t>offering</a:t>
            </a:r>
            <a:endParaRPr lang="sv-SE" sz="2400" dirty="0" smtClean="0"/>
          </a:p>
          <a:p>
            <a:r>
              <a:rPr lang="sv-SE" dirty="0" err="1" smtClean="0"/>
              <a:t>Tactic</a:t>
            </a:r>
            <a:endParaRPr lang="sv-SE" dirty="0" smtClean="0"/>
          </a:p>
          <a:p>
            <a:pPr lvl="1"/>
            <a:r>
              <a:rPr lang="sv-SE" sz="2400" dirty="0" err="1" smtClean="0"/>
              <a:t>Aesthetics</a:t>
            </a:r>
            <a:r>
              <a:rPr lang="sv-SE" sz="2400" dirty="0" smtClean="0"/>
              <a:t> </a:t>
            </a:r>
            <a:r>
              <a:rPr lang="sv-SE" sz="2400" dirty="0" err="1" smtClean="0"/>
              <a:t>understood</a:t>
            </a:r>
            <a:r>
              <a:rPr lang="sv-SE" sz="2400" dirty="0" smtClean="0"/>
              <a:t> as </a:t>
            </a:r>
            <a:r>
              <a:rPr lang="sv-SE" sz="2400" dirty="0" err="1" smtClean="0"/>
              <a:t>e.g</a:t>
            </a:r>
            <a:r>
              <a:rPr lang="sv-SE" sz="2400" dirty="0" smtClean="0"/>
              <a:t>. </a:t>
            </a:r>
            <a:r>
              <a:rPr lang="sv-SE" sz="2400" dirty="0" err="1" smtClean="0"/>
              <a:t>producability</a:t>
            </a:r>
            <a:endParaRPr lang="sv-SE" sz="2400" dirty="0" smtClean="0"/>
          </a:p>
          <a:p>
            <a:pPr lvl="1"/>
            <a:r>
              <a:rPr lang="sv-SE" sz="2400" dirty="0" err="1" smtClean="0"/>
              <a:t>Functionality</a:t>
            </a:r>
            <a:r>
              <a:rPr lang="sv-SE" sz="2400" dirty="0" smtClean="0"/>
              <a:t> </a:t>
            </a:r>
            <a:r>
              <a:rPr lang="sv-SE" sz="2400" dirty="0" err="1" smtClean="0"/>
              <a:t>understood</a:t>
            </a:r>
            <a:r>
              <a:rPr lang="sv-SE" sz="2400" dirty="0" smtClean="0"/>
              <a:t> as </a:t>
            </a:r>
            <a:r>
              <a:rPr lang="sv-SE" sz="2400" dirty="0" err="1" smtClean="0"/>
              <a:t>e.g</a:t>
            </a:r>
            <a:r>
              <a:rPr lang="sv-SE" sz="2400" dirty="0" smtClean="0"/>
              <a:t>. division of </a:t>
            </a:r>
            <a:r>
              <a:rPr lang="sv-SE" sz="2400" dirty="0" err="1" smtClean="0"/>
              <a:t>labour</a:t>
            </a:r>
            <a:endParaRPr lang="sv-SE" sz="2400" dirty="0" smtClean="0"/>
          </a:p>
          <a:p>
            <a:r>
              <a:rPr lang="sv-SE" dirty="0" err="1" smtClean="0"/>
              <a:t>Operational</a:t>
            </a:r>
            <a:endParaRPr lang="sv-SE" dirty="0" smtClean="0"/>
          </a:p>
          <a:p>
            <a:pPr lvl="1"/>
            <a:r>
              <a:rPr lang="sv-SE" sz="2400" dirty="0" err="1" smtClean="0"/>
              <a:t>Aesthetics</a:t>
            </a:r>
            <a:r>
              <a:rPr lang="sv-SE" sz="2400" dirty="0" smtClean="0"/>
              <a:t> </a:t>
            </a:r>
            <a:r>
              <a:rPr lang="sv-SE" sz="2400" dirty="0" err="1" smtClean="0"/>
              <a:t>understood</a:t>
            </a:r>
            <a:r>
              <a:rPr lang="sv-SE" sz="2400" dirty="0" smtClean="0"/>
              <a:t> as </a:t>
            </a:r>
            <a:r>
              <a:rPr lang="sv-SE" sz="2400" dirty="0" err="1" smtClean="0"/>
              <a:t>e.g</a:t>
            </a:r>
            <a:r>
              <a:rPr lang="sv-SE" sz="2400" dirty="0" smtClean="0"/>
              <a:t>. the </a:t>
            </a:r>
            <a:r>
              <a:rPr lang="sv-SE" sz="2400" dirty="0" err="1" smtClean="0"/>
              <a:t>actual</a:t>
            </a:r>
            <a:r>
              <a:rPr lang="sv-SE" sz="2400" dirty="0" smtClean="0"/>
              <a:t> form</a:t>
            </a:r>
          </a:p>
          <a:p>
            <a:pPr lvl="1"/>
            <a:r>
              <a:rPr lang="sv-SE" sz="2400" dirty="0" err="1" smtClean="0"/>
              <a:t>Functionality</a:t>
            </a:r>
            <a:r>
              <a:rPr lang="sv-SE" sz="2400" dirty="0" smtClean="0"/>
              <a:t> </a:t>
            </a:r>
            <a:r>
              <a:rPr lang="sv-SE" sz="2400" dirty="0" err="1" smtClean="0"/>
              <a:t>understood</a:t>
            </a:r>
            <a:r>
              <a:rPr lang="sv-SE" sz="2400" dirty="0" smtClean="0"/>
              <a:t> </a:t>
            </a:r>
            <a:r>
              <a:rPr lang="sv-SE" sz="2400" dirty="0" err="1" smtClean="0"/>
              <a:t>ase.g</a:t>
            </a:r>
            <a:r>
              <a:rPr lang="sv-SE" sz="2400" dirty="0" smtClean="0"/>
              <a:t>.  the tasks </a:t>
            </a:r>
            <a:r>
              <a:rPr lang="sv-SE" sz="2400" dirty="0" err="1" smtClean="0"/>
              <a:t>that</a:t>
            </a:r>
            <a:r>
              <a:rPr lang="sv-SE" sz="2400" dirty="0" smtClean="0"/>
              <a:t> </a:t>
            </a:r>
            <a:r>
              <a:rPr lang="sv-SE" sz="2400" dirty="0" err="1" smtClean="0"/>
              <a:t>are</a:t>
            </a:r>
            <a:r>
              <a:rPr lang="sv-SE" sz="2400" dirty="0" smtClean="0"/>
              <a:t> supported</a:t>
            </a:r>
            <a:endParaRPr lang="sv-SE" sz="2400" dirty="0"/>
          </a:p>
        </p:txBody>
      </p:sp>
    </p:spTree>
    <p:extLst>
      <p:ext uri="{BB962C8B-B14F-4D97-AF65-F5344CB8AC3E}">
        <p14:creationId xmlns:p14="http://schemas.microsoft.com/office/powerpoint/2010/main" val="136841981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Exjobb?</a:t>
            </a:r>
            <a:endParaRPr lang="sv-SE" dirty="0"/>
          </a:p>
        </p:txBody>
      </p:sp>
      <p:sp>
        <p:nvSpPr>
          <p:cNvPr id="3" name="Content Placeholder 2"/>
          <p:cNvSpPr>
            <a:spLocks noGrp="1"/>
          </p:cNvSpPr>
          <p:nvPr>
            <p:ph idx="1"/>
          </p:nvPr>
        </p:nvSpPr>
        <p:spPr/>
        <p:txBody>
          <a:bodyPr/>
          <a:lstStyle/>
          <a:p>
            <a:r>
              <a:rPr lang="sv-SE" dirty="0" smtClean="0"/>
              <a:t>Integrera designdriven innovation hos inkubatorer, science parks </a:t>
            </a:r>
            <a:r>
              <a:rPr lang="sv-SE" dirty="0" err="1" smtClean="0"/>
              <a:t>etc</a:t>
            </a:r>
            <a:r>
              <a:rPr lang="sv-SE" dirty="0" smtClean="0"/>
              <a:t>, för att stödja företag att introducera design</a:t>
            </a:r>
          </a:p>
          <a:p>
            <a:pPr lvl="1"/>
            <a:r>
              <a:rPr lang="sv-SE" dirty="0" smtClean="0"/>
              <a:t>Göra designanalyser av företag</a:t>
            </a:r>
          </a:p>
          <a:p>
            <a:pPr lvl="1"/>
            <a:r>
              <a:rPr lang="sv-SE" dirty="0" smtClean="0"/>
              <a:t>Utveckla arbetssätt för inkubatorer </a:t>
            </a:r>
            <a:r>
              <a:rPr lang="sv-SE" dirty="0" err="1" smtClean="0"/>
              <a:t>mfl</a:t>
            </a:r>
            <a:endParaRPr lang="sv-SE" dirty="0"/>
          </a:p>
          <a:p>
            <a:r>
              <a:rPr lang="sv-SE" dirty="0" smtClean="0"/>
              <a:t>Hur funkar det med alla uppköp av designföretagen? </a:t>
            </a:r>
            <a:r>
              <a:rPr lang="sv-SE" dirty="0" err="1" smtClean="0"/>
              <a:t>Veryday</a:t>
            </a:r>
            <a:r>
              <a:rPr lang="sv-SE" dirty="0" smtClean="0"/>
              <a:t> blev McKinsey nyss, t.ex.</a:t>
            </a:r>
            <a:endParaRPr lang="sv-SE" dirty="0" smtClean="0"/>
          </a:p>
        </p:txBody>
      </p:sp>
    </p:spTree>
    <p:extLst>
      <p:ext uri="{BB962C8B-B14F-4D97-AF65-F5344CB8AC3E}">
        <p14:creationId xmlns:p14="http://schemas.microsoft.com/office/powerpoint/2010/main" val="1148395628"/>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Stefan Holmlid</a:t>
            </a:r>
          </a:p>
          <a:p>
            <a:r>
              <a:rPr lang="sv-SE" dirty="0" smtClean="0"/>
              <a:t>@</a:t>
            </a:r>
            <a:r>
              <a:rPr lang="sv-SE" dirty="0" err="1" smtClean="0"/>
              <a:t>shlmld</a:t>
            </a:r>
            <a:endParaRPr lang="en-US" dirty="0"/>
          </a:p>
        </p:txBody>
      </p:sp>
    </p:spTree>
    <p:extLst>
      <p:ext uri="{BB962C8B-B14F-4D97-AF65-F5344CB8AC3E}">
        <p14:creationId xmlns:p14="http://schemas.microsoft.com/office/powerpoint/2010/main" val="142721732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6D061A-7008-4981-9843-F01225FEAEA0}" type="slidenum">
              <a:rPr lang="sv-SE" smtClean="0"/>
              <a:pPr/>
              <a:t>25</a:t>
            </a:fld>
            <a:endParaRPr lang="sv-SE"/>
          </a:p>
        </p:txBody>
      </p:sp>
      <p:pic>
        <p:nvPicPr>
          <p:cNvPr id="3" name="Picture 3" descr="F:\Arbetsmaterial\Bilder\Lego prototyping\IMG_234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220200" cy="688669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2348880"/>
            <a:ext cx="6386788" cy="1483593"/>
          </a:xfrm>
          <a:prstGeom prst="rect">
            <a:avLst/>
          </a:prstGeom>
        </p:spPr>
      </p:pic>
      <p:sp>
        <p:nvSpPr>
          <p:cNvPr id="5" name="Rectangle 16"/>
          <p:cNvSpPr>
            <a:spLocks noChangeArrowheads="1"/>
          </p:cNvSpPr>
          <p:nvPr/>
        </p:nvSpPr>
        <p:spPr bwMode="auto">
          <a:xfrm>
            <a:off x="1331640" y="6021288"/>
            <a:ext cx="6553200" cy="673100"/>
          </a:xfrm>
          <a:prstGeom prst="rect">
            <a:avLst/>
          </a:prstGeom>
          <a:noFill/>
          <a:ln w="9525">
            <a:noFill/>
            <a:miter lim="800000"/>
            <a:headEnd/>
            <a:tailEnd/>
          </a:ln>
        </p:spPr>
        <p:txBody>
          <a:bodyPr/>
          <a:lstStyle/>
          <a:p>
            <a:pPr algn="ctr">
              <a:spcBef>
                <a:spcPct val="0"/>
              </a:spcBef>
              <a:spcAft>
                <a:spcPct val="40000"/>
              </a:spcAft>
              <a:buClr>
                <a:schemeClr val="tx2"/>
              </a:buClr>
              <a:buSzTx/>
            </a:pPr>
            <a:r>
              <a:rPr lang="sv-SE" sz="2800" i="0" dirty="0" err="1">
                <a:solidFill>
                  <a:schemeClr val="bg1"/>
                </a:solidFill>
              </a:rPr>
              <a:t>www.liu.se</a:t>
            </a:r>
            <a:endParaRPr lang="sv-SE" sz="2800" i="0" dirty="0">
              <a:solidFill>
                <a:schemeClr val="bg1"/>
              </a:solidFill>
            </a:endParaRPr>
          </a:p>
        </p:txBody>
      </p:sp>
    </p:spTree>
    <p:extLst>
      <p:ext uri="{BB962C8B-B14F-4D97-AF65-F5344CB8AC3E}">
        <p14:creationId xmlns:p14="http://schemas.microsoft.com/office/powerpoint/2010/main" val="38349800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Dynamic capability</a:t>
            </a:r>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pPr/>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3</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6" name="Text Placeholder 5"/>
          <p:cNvSpPr>
            <a:spLocks noGrp="1"/>
          </p:cNvSpPr>
          <p:nvPr>
            <p:ph type="body" sz="quarter" idx="13"/>
          </p:nvPr>
        </p:nvSpPr>
        <p:spPr/>
        <p:txBody>
          <a:bodyPr/>
          <a:lstStyle/>
          <a:p>
            <a:r>
              <a:rPr lang="sv-SE" sz="2000" dirty="0" smtClean="0"/>
              <a:t>Potential</a:t>
            </a:r>
          </a:p>
          <a:p>
            <a:pPr lvl="1"/>
            <a:r>
              <a:rPr lang="en-US" sz="2000" dirty="0" smtClean="0"/>
              <a:t>knowledge acquisition which “refers to a firm’s capability to identify and acquire externally generated knowledge that is critical to its operations.”</a:t>
            </a:r>
          </a:p>
          <a:p>
            <a:pPr lvl="1"/>
            <a:r>
              <a:rPr lang="en-US" sz="2000" dirty="0" smtClean="0"/>
              <a:t>assimilation capability which “refers to the firm’s routines and processes that allow it to analyze, process, interpret and understand the information obtained from external sources.”</a:t>
            </a:r>
          </a:p>
          <a:p>
            <a:r>
              <a:rPr lang="en-US" sz="2000" dirty="0" smtClean="0"/>
              <a:t>Potential absorptive capacity makes the firm receptive to acquiring and assimilating external knowledge.</a:t>
            </a:r>
          </a:p>
        </p:txBody>
      </p:sp>
    </p:spTree>
    <p:extLst>
      <p:ext uri="{BB962C8B-B14F-4D97-AF65-F5344CB8AC3E}">
        <p14:creationId xmlns:p14="http://schemas.microsoft.com/office/powerpoint/2010/main" val="1642213725"/>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Dynamic capability</a:t>
            </a:r>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pPr/>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4</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6" name="Text Placeholder 5"/>
          <p:cNvSpPr>
            <a:spLocks noGrp="1"/>
          </p:cNvSpPr>
          <p:nvPr>
            <p:ph type="body" sz="quarter" idx="13"/>
          </p:nvPr>
        </p:nvSpPr>
        <p:spPr/>
        <p:txBody>
          <a:bodyPr/>
          <a:lstStyle/>
          <a:p>
            <a:r>
              <a:rPr lang="sv-SE" sz="2000" dirty="0" err="1" smtClean="0"/>
              <a:t>Realized</a:t>
            </a:r>
            <a:endParaRPr lang="sv-SE" sz="2000" dirty="0" smtClean="0"/>
          </a:p>
          <a:p>
            <a:pPr lvl="1"/>
            <a:r>
              <a:rPr lang="en-US" sz="2000" dirty="0" smtClean="0"/>
              <a:t>transformation capability which refers to “a firm’s capability to develop and refine the routines that facilitate combining existing knowledge and the newly acquired and assimilated knowledge.”</a:t>
            </a:r>
          </a:p>
          <a:p>
            <a:pPr lvl="1"/>
            <a:r>
              <a:rPr lang="en-US" sz="2000" dirty="0" smtClean="0"/>
              <a:t>exploitation capability of a firm which </a:t>
            </a:r>
            <a:r>
              <a:rPr lang="en-US" sz="2000" dirty="0" err="1" smtClean="0"/>
              <a:t>which</a:t>
            </a:r>
            <a:r>
              <a:rPr lang="en-US" sz="2000" dirty="0" smtClean="0"/>
              <a:t> refers to the capacity of a firm to apply newly acquired knowledge in product or services that it can get benefit from.</a:t>
            </a:r>
          </a:p>
          <a:p>
            <a:r>
              <a:rPr lang="en-US" sz="2000" dirty="0" smtClean="0"/>
              <a:t>Realized absorptive capacity is a function of the transformation and exploitation capabilities.</a:t>
            </a:r>
            <a:endParaRPr lang="sv-SE" sz="2000" dirty="0" smtClean="0"/>
          </a:p>
        </p:txBody>
      </p:sp>
    </p:spTree>
    <p:extLst>
      <p:ext uri="{BB962C8B-B14F-4D97-AF65-F5344CB8AC3E}">
        <p14:creationId xmlns:p14="http://schemas.microsoft.com/office/powerpoint/2010/main" val="3273709874"/>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Kapacitet vs Förmåga</a:t>
            </a:r>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5</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6" name="Text Placeholder 5"/>
          <p:cNvSpPr>
            <a:spLocks noGrp="1"/>
          </p:cNvSpPr>
          <p:nvPr>
            <p:ph type="body" sz="quarter" idx="13"/>
          </p:nvPr>
        </p:nvSpPr>
        <p:spPr/>
        <p:txBody>
          <a:bodyPr/>
          <a:lstStyle/>
          <a:p>
            <a:r>
              <a:rPr lang="sv-SE" dirty="0" err="1" smtClean="0"/>
              <a:t>Capability</a:t>
            </a:r>
            <a:r>
              <a:rPr lang="sv-SE" dirty="0"/>
              <a:t> </a:t>
            </a:r>
            <a:r>
              <a:rPr lang="sv-SE" dirty="0" smtClean="0"/>
              <a:t>(förmåga)</a:t>
            </a:r>
            <a:endParaRPr lang="sv-SE" dirty="0"/>
          </a:p>
          <a:p>
            <a:pPr lvl="1"/>
            <a:r>
              <a:rPr lang="sv-SE" dirty="0" smtClean="0"/>
              <a:t>Vad man förmår göra, vad man åstadkommer, vad man klarar av</a:t>
            </a:r>
          </a:p>
          <a:p>
            <a:endParaRPr lang="sv-SE" dirty="0"/>
          </a:p>
          <a:p>
            <a:r>
              <a:rPr lang="sv-SE" dirty="0" err="1" smtClean="0"/>
              <a:t>Capacity</a:t>
            </a:r>
            <a:r>
              <a:rPr lang="sv-SE" dirty="0" smtClean="0"/>
              <a:t> (kapacitet)</a:t>
            </a:r>
          </a:p>
          <a:p>
            <a:pPr lvl="1"/>
            <a:r>
              <a:rPr lang="sv-SE" dirty="0" smtClean="0"/>
              <a:t>Vilka resurser man har för att fylla förmågan</a:t>
            </a:r>
            <a:endParaRPr lang="en-US" dirty="0"/>
          </a:p>
        </p:txBody>
      </p:sp>
    </p:spTree>
    <p:extLst>
      <p:ext uri="{BB962C8B-B14F-4D97-AF65-F5344CB8AC3E}">
        <p14:creationId xmlns:p14="http://schemas.microsoft.com/office/powerpoint/2010/main" val="3309036652"/>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6</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8" name="Text Placeholder 7"/>
          <p:cNvSpPr>
            <a:spLocks noGrp="1"/>
          </p:cNvSpPr>
          <p:nvPr>
            <p:ph type="body" sz="quarter" idx="13"/>
          </p:nvPr>
        </p:nvSpPr>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85647463"/>
              </p:ext>
            </p:extLst>
          </p:nvPr>
        </p:nvGraphicFramePr>
        <p:xfrm>
          <a:off x="685076" y="1887288"/>
          <a:ext cx="7737588" cy="398712"/>
        </p:xfrm>
        <a:graphic>
          <a:graphicData uri="http://schemas.openxmlformats.org/drawingml/2006/table">
            <a:tbl>
              <a:tblPr firstRow="1" bandRow="1">
                <a:tableStyleId>{5C22544A-7EE6-4342-B048-85BDC9FD1C3A}</a:tableStyleId>
              </a:tblPr>
              <a:tblGrid>
                <a:gridCol w="1934397">
                  <a:extLst>
                    <a:ext uri="{9D8B030D-6E8A-4147-A177-3AD203B41FA5}">
                      <a16:colId xmlns:a16="http://schemas.microsoft.com/office/drawing/2014/main" val="20000"/>
                    </a:ext>
                  </a:extLst>
                </a:gridCol>
                <a:gridCol w="1934397">
                  <a:extLst>
                    <a:ext uri="{9D8B030D-6E8A-4147-A177-3AD203B41FA5}">
                      <a16:colId xmlns:a16="http://schemas.microsoft.com/office/drawing/2014/main" val="20001"/>
                    </a:ext>
                  </a:extLst>
                </a:gridCol>
                <a:gridCol w="1934397">
                  <a:extLst>
                    <a:ext uri="{9D8B030D-6E8A-4147-A177-3AD203B41FA5}">
                      <a16:colId xmlns:a16="http://schemas.microsoft.com/office/drawing/2014/main" val="20002"/>
                    </a:ext>
                  </a:extLst>
                </a:gridCol>
                <a:gridCol w="1934397">
                  <a:extLst>
                    <a:ext uri="{9D8B030D-6E8A-4147-A177-3AD203B41FA5}">
                      <a16:colId xmlns:a16="http://schemas.microsoft.com/office/drawing/2014/main" val="20003"/>
                    </a:ext>
                  </a:extLst>
                </a:gridCol>
              </a:tblGrid>
              <a:tr h="398712">
                <a:tc>
                  <a:txBody>
                    <a:bodyPr/>
                    <a:lstStyle/>
                    <a:p>
                      <a:endParaRPr lang="en-US" dirty="0"/>
                    </a:p>
                  </a:txBody>
                  <a:tcPr/>
                </a:tc>
                <a:tc>
                  <a:txBody>
                    <a:bodyPr/>
                    <a:lstStyle/>
                    <a:p>
                      <a:r>
                        <a:rPr lang="sv-SE" dirty="0" smtClean="0"/>
                        <a:t>Operativ</a:t>
                      </a:r>
                      <a:endParaRPr lang="en-US" dirty="0"/>
                    </a:p>
                  </a:txBody>
                  <a:tcPr/>
                </a:tc>
                <a:tc>
                  <a:txBody>
                    <a:bodyPr/>
                    <a:lstStyle/>
                    <a:p>
                      <a:r>
                        <a:rPr lang="sv-SE" dirty="0" smtClean="0"/>
                        <a:t>Taktisk</a:t>
                      </a:r>
                      <a:endParaRPr lang="en-US" dirty="0"/>
                    </a:p>
                  </a:txBody>
                  <a:tcPr/>
                </a:tc>
                <a:tc>
                  <a:txBody>
                    <a:bodyPr/>
                    <a:lstStyle/>
                    <a:p>
                      <a:r>
                        <a:rPr lang="sv-SE" dirty="0" smtClean="0"/>
                        <a:t>Strategisk</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4529895"/>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241B163E-E7AC-2048-B9CB-1155EC6407B9}" type="datetime3">
              <a:rPr lang="en-US" smtClean="0"/>
              <a:t>1 November 2017</a:t>
            </a:fld>
            <a:endParaRPr lang="sv-SE" dirty="0"/>
          </a:p>
        </p:txBody>
      </p:sp>
      <p:sp>
        <p:nvSpPr>
          <p:cNvPr id="4" name="Slide Number Placeholder 3"/>
          <p:cNvSpPr>
            <a:spLocks noGrp="1"/>
          </p:cNvSpPr>
          <p:nvPr>
            <p:ph type="sldNum" sz="quarter" idx="12"/>
          </p:nvPr>
        </p:nvSpPr>
        <p:spPr/>
        <p:txBody>
          <a:bodyPr/>
          <a:lstStyle/>
          <a:p>
            <a:fld id="{80A4C9D9-979F-D94A-9054-C3B7EAD37AEB}" type="slidenum">
              <a:rPr lang="sv-SE" smtClean="0"/>
              <a:pPr/>
              <a:t>7</a:t>
            </a:fld>
            <a:endParaRPr lang="sv-SE" dirty="0"/>
          </a:p>
        </p:txBody>
      </p:sp>
      <p:sp>
        <p:nvSpPr>
          <p:cNvPr id="5" name="Footer Placeholder 4"/>
          <p:cNvSpPr>
            <a:spLocks noGrp="1"/>
          </p:cNvSpPr>
          <p:nvPr>
            <p:ph type="ftr" sz="quarter" idx="11"/>
          </p:nvPr>
        </p:nvSpPr>
        <p:spPr/>
        <p:txBody>
          <a:bodyPr/>
          <a:lstStyle/>
          <a:p>
            <a:r>
              <a:rPr lang="sv-SE" smtClean="0"/>
              <a:t>Titel/föreläsare</a:t>
            </a:r>
            <a:endParaRPr lang="sv-SE" dirty="0"/>
          </a:p>
        </p:txBody>
      </p:sp>
      <p:sp>
        <p:nvSpPr>
          <p:cNvPr id="8" name="Text Placeholder 7"/>
          <p:cNvSpPr>
            <a:spLocks noGrp="1"/>
          </p:cNvSpPr>
          <p:nvPr>
            <p:ph type="body" sz="quarter" idx="13"/>
          </p:nvPr>
        </p:nvSpPr>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94678655"/>
              </p:ext>
            </p:extLst>
          </p:nvPr>
        </p:nvGraphicFramePr>
        <p:xfrm>
          <a:off x="685076" y="1887288"/>
          <a:ext cx="7737588" cy="4228488"/>
        </p:xfrm>
        <a:graphic>
          <a:graphicData uri="http://schemas.openxmlformats.org/drawingml/2006/table">
            <a:tbl>
              <a:tblPr firstRow="1" bandRow="1">
                <a:tableStyleId>{5C22544A-7EE6-4342-B048-85BDC9FD1C3A}</a:tableStyleId>
              </a:tblPr>
              <a:tblGrid>
                <a:gridCol w="1934397">
                  <a:extLst>
                    <a:ext uri="{9D8B030D-6E8A-4147-A177-3AD203B41FA5}">
                      <a16:colId xmlns:a16="http://schemas.microsoft.com/office/drawing/2014/main" val="20000"/>
                    </a:ext>
                  </a:extLst>
                </a:gridCol>
                <a:gridCol w="1934397">
                  <a:extLst>
                    <a:ext uri="{9D8B030D-6E8A-4147-A177-3AD203B41FA5}">
                      <a16:colId xmlns:a16="http://schemas.microsoft.com/office/drawing/2014/main" val="20001"/>
                    </a:ext>
                  </a:extLst>
                </a:gridCol>
                <a:gridCol w="1934397">
                  <a:extLst>
                    <a:ext uri="{9D8B030D-6E8A-4147-A177-3AD203B41FA5}">
                      <a16:colId xmlns:a16="http://schemas.microsoft.com/office/drawing/2014/main" val="20002"/>
                    </a:ext>
                  </a:extLst>
                </a:gridCol>
                <a:gridCol w="1934397">
                  <a:extLst>
                    <a:ext uri="{9D8B030D-6E8A-4147-A177-3AD203B41FA5}">
                      <a16:colId xmlns:a16="http://schemas.microsoft.com/office/drawing/2014/main" val="20003"/>
                    </a:ext>
                  </a:extLst>
                </a:gridCol>
              </a:tblGrid>
              <a:tr h="398712">
                <a:tc>
                  <a:txBody>
                    <a:bodyPr/>
                    <a:lstStyle/>
                    <a:p>
                      <a:endParaRPr lang="en-US" dirty="0"/>
                    </a:p>
                  </a:txBody>
                  <a:tcPr/>
                </a:tc>
                <a:tc>
                  <a:txBody>
                    <a:bodyPr/>
                    <a:lstStyle/>
                    <a:p>
                      <a:r>
                        <a:rPr lang="sv-SE" dirty="0" smtClean="0"/>
                        <a:t>Operativ</a:t>
                      </a:r>
                      <a:endParaRPr lang="en-US" dirty="0"/>
                    </a:p>
                  </a:txBody>
                  <a:tcPr/>
                </a:tc>
                <a:tc>
                  <a:txBody>
                    <a:bodyPr/>
                    <a:lstStyle/>
                    <a:p>
                      <a:r>
                        <a:rPr lang="sv-SE" dirty="0" smtClean="0"/>
                        <a:t>Taktisk</a:t>
                      </a:r>
                      <a:endParaRPr lang="en-US" dirty="0"/>
                    </a:p>
                  </a:txBody>
                  <a:tcPr/>
                </a:tc>
                <a:tc>
                  <a:txBody>
                    <a:bodyPr/>
                    <a:lstStyle/>
                    <a:p>
                      <a:r>
                        <a:rPr lang="sv-SE" dirty="0" smtClean="0"/>
                        <a:t>Strategisk</a:t>
                      </a:r>
                      <a:endParaRPr lang="en-US" dirty="0"/>
                    </a:p>
                  </a:txBody>
                  <a:tcPr/>
                </a:tc>
                <a:extLst>
                  <a:ext uri="{0D108BD9-81ED-4DB2-BD59-A6C34878D82A}">
                    <a16:rowId xmlns:a16="http://schemas.microsoft.com/office/drawing/2014/main" val="10000"/>
                  </a:ext>
                </a:extLst>
              </a:tr>
              <a:tr h="398712">
                <a:tc>
                  <a:txBody>
                    <a:bodyPr/>
                    <a:lstStyle/>
                    <a:p>
                      <a:r>
                        <a:rPr lang="sv-SE" dirty="0" smtClean="0"/>
                        <a:t>Metoder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98712">
                <a:tc>
                  <a:txBody>
                    <a:bodyPr/>
                    <a:lstStyle/>
                    <a:p>
                      <a:r>
                        <a:rPr lang="sv-SE" dirty="0" smtClean="0"/>
                        <a:t>Verktyg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98712">
                <a:tc>
                  <a:txBody>
                    <a:bodyPr/>
                    <a:lstStyle/>
                    <a:p>
                      <a:r>
                        <a:rPr lang="sv-SE" dirty="0" smtClean="0"/>
                        <a:t>Relationer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98712">
                <a:tc>
                  <a:txBody>
                    <a:bodyPr/>
                    <a:lstStyle/>
                    <a:p>
                      <a:r>
                        <a:rPr lang="sv-SE" dirty="0" smtClean="0"/>
                        <a:t>Arbetsfördelning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98712">
                <a:tc>
                  <a:txBody>
                    <a:bodyPr/>
                    <a:lstStyle/>
                    <a:p>
                      <a:r>
                        <a:rPr lang="sv-SE" dirty="0" smtClean="0"/>
                        <a:t>Kompetenser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98712">
                <a:tc>
                  <a:txBody>
                    <a:bodyPr/>
                    <a:lstStyle/>
                    <a:p>
                      <a:r>
                        <a:rPr lang="sv-SE" dirty="0" smtClean="0"/>
                        <a:t>Kompetens-utveckling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98712">
                <a:tc>
                  <a:txBody>
                    <a:bodyPr/>
                    <a:lstStyle/>
                    <a:p>
                      <a:r>
                        <a:rPr lang="sv-SE" dirty="0" smtClean="0"/>
                        <a:t>Ledarskap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8712">
                <a:tc>
                  <a:txBody>
                    <a:bodyPr/>
                    <a:lstStyle/>
                    <a:p>
                      <a:r>
                        <a:rPr lang="sv-SE" dirty="0" smtClean="0"/>
                        <a:t>Motivation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98712">
                <a:tc>
                  <a:txBody>
                    <a:bodyPr/>
                    <a:lstStyle/>
                    <a:p>
                      <a:r>
                        <a:rPr lang="sv-SE" dirty="0" smtClean="0"/>
                        <a:t>Attityder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7401303"/>
      </p:ext>
    </p:extLst>
  </p:cSld>
  <p:clrMapOvr>
    <a:masterClrMapping/>
  </p:clrMapOvr>
  <mc:AlternateContent xmlns:mc="http://schemas.openxmlformats.org/markup-compatibility/2006" xmlns:p14="http://schemas.microsoft.com/office/powerpoint/2010/main">
    <mc:Choice Requires="p14">
      <p:transition p14:dur="200" advClick="0">
        <p:fade/>
      </p:transition>
    </mc:Choice>
    <mc:Fallback xmlns="">
      <p:transition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dirty="0" smtClean="0"/>
              <a:t>Designattityd, exempel</a:t>
            </a:r>
            <a:br>
              <a:rPr lang="sv-SE" dirty="0" smtClean="0"/>
            </a:br>
            <a:r>
              <a:rPr lang="sv-SE" dirty="0" err="1" smtClean="0"/>
              <a:t>Michlewski</a:t>
            </a:r>
            <a:r>
              <a:rPr lang="sv-SE" dirty="0" smtClean="0"/>
              <a:t>, http://designattitude.org/</a:t>
            </a:r>
            <a:br>
              <a:rPr lang="sv-SE" dirty="0" smtClean="0"/>
            </a:b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8</a:t>
            </a:fld>
            <a:endParaRPr lang="sv-SE" altLang="en-US"/>
          </a:p>
        </p:txBody>
      </p:sp>
      <p:sp>
        <p:nvSpPr>
          <p:cNvPr id="8" name="Text Placeholder 7"/>
          <p:cNvSpPr>
            <a:spLocks noGrp="1"/>
          </p:cNvSpPr>
          <p:nvPr>
            <p:ph type="body" sz="quarter" idx="13"/>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04" t="18750" r="25183" b="21875"/>
          <a:stretch/>
        </p:blipFill>
        <p:spPr bwMode="auto">
          <a:xfrm>
            <a:off x="685076" y="1525996"/>
            <a:ext cx="7170306"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96135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v-SE" smtClean="0"/>
              <a:t>Designattityd, exempel</a:t>
            </a:r>
            <a:br>
              <a:rPr lang="sv-SE" smtClean="0"/>
            </a:br>
            <a:r>
              <a:rPr lang="sv-SE" smtClean="0"/>
              <a:t>Michlewski, http://designattitude.org/</a:t>
            </a:r>
            <a:br>
              <a:rPr lang="sv-SE" smtClean="0"/>
            </a:br>
            <a:endParaRPr lang="en-US" dirty="0"/>
          </a:p>
        </p:txBody>
      </p:sp>
      <p:sp>
        <p:nvSpPr>
          <p:cNvPr id="2" name="Slide Number Placeholder 1"/>
          <p:cNvSpPr>
            <a:spLocks noGrp="1"/>
          </p:cNvSpPr>
          <p:nvPr>
            <p:ph type="sldNum" sz="quarter" idx="12"/>
          </p:nvPr>
        </p:nvSpPr>
        <p:spPr/>
        <p:txBody>
          <a:bodyPr/>
          <a:lstStyle/>
          <a:p>
            <a:fld id="{EF05D053-2BF8-42DD-A080-ABD0C2C8396F}" type="slidenum">
              <a:rPr lang="sv-SE" altLang="en-US" smtClean="0"/>
              <a:pPr/>
              <a:t>9</a:t>
            </a:fld>
            <a:endParaRPr lang="sv-SE" altLang="en-US"/>
          </a:p>
        </p:txBody>
      </p:sp>
      <p:sp>
        <p:nvSpPr>
          <p:cNvPr id="8" name="Text Placeholder 7"/>
          <p:cNvSpPr>
            <a:spLocks noGrp="1"/>
          </p:cNvSpPr>
          <p:nvPr>
            <p:ph type="body" sz="quarter" idx="13"/>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30" t="16667" r="21815" b="14323"/>
          <a:stretch/>
        </p:blipFill>
        <p:spPr bwMode="auto">
          <a:xfrm>
            <a:off x="683568" y="1628800"/>
            <a:ext cx="68770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599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LIU Färger 3">
      <a:dk1>
        <a:sysClr val="windowText" lastClr="000000"/>
      </a:dk1>
      <a:lt1>
        <a:sysClr val="window" lastClr="FFFFFF"/>
      </a:lt1>
      <a:dk2>
        <a:srgbClr val="646464"/>
      </a:dk2>
      <a:lt2>
        <a:srgbClr val="C8C8C8"/>
      </a:lt2>
      <a:accent1>
        <a:srgbClr val="1BC8A6"/>
      </a:accent1>
      <a:accent2>
        <a:srgbClr val="43D9C0"/>
      </a:accent2>
      <a:accent3>
        <a:srgbClr val="70E4D2"/>
      </a:accent3>
      <a:accent4>
        <a:srgbClr val="A5F0E4"/>
      </a:accent4>
      <a:accent5>
        <a:srgbClr val="C3F3EC"/>
      </a:accent5>
      <a:accent6>
        <a:srgbClr val="1EBCC8"/>
      </a:accent6>
      <a:hlink>
        <a:srgbClr val="14A3E1"/>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D52231B9665A45AD7811CE3DAEB98F" ma:contentTypeVersion="6" ma:contentTypeDescription="Skapa ett nytt dokument." ma:contentTypeScope="" ma:versionID="d757fece55439521beb0bbf41c6f5936">
  <xsd:schema xmlns:xsd="http://www.w3.org/2001/XMLSchema" xmlns:xs="http://www.w3.org/2001/XMLSchema" xmlns:p="http://schemas.microsoft.com/office/2006/metadata/properties" xmlns:ns1="http://schemas.microsoft.com/sharepoint/v3" xmlns:ns2="bde85c60-606d-4253-b1ab-c26c03580639" xmlns:ns3="6e491003-05b8-4915-b29f-0ace097fb316" targetNamespace="http://schemas.microsoft.com/office/2006/metadata/properties" ma:root="true" ma:fieldsID="8aca72f95493c576e9856f0075de980e" ns1:_="" ns2:_="" ns3:_="">
    <xsd:import namespace="http://schemas.microsoft.com/sharepoint/v3"/>
    <xsd:import namespace="bde85c60-606d-4253-b1ab-c26c03580639"/>
    <xsd:import namespace="6e491003-05b8-4915-b29f-0ace097fb316"/>
    <xsd:element name="properties">
      <xsd:complexType>
        <xsd:sequence>
          <xsd:element name="documentManagement">
            <xsd:complexType>
              <xsd:all>
                <xsd:element ref="ns2:_lisam_Description" minOccurs="0"/>
                <xsd:element ref="ns3:_lisam_PublishedVersion" minOccurs="0"/>
                <xsd:element ref="ns1:PublishingStartDate" minOccurs="0"/>
                <xsd:element ref="ns1:PublishingExpirationDat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11"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e85c60-606d-4253-b1ab-c26c03580639" elementFormDefault="qualified">
    <xsd:import namespace="http://schemas.microsoft.com/office/2006/documentManagement/types"/>
    <xsd:import namespace="http://schemas.microsoft.com/office/infopath/2007/PartnerControls"/>
    <xsd:element name="_lisam_Description" ma:index="8" nillable="true" ma:displayName="Beskrivning"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491003-05b8-4915-b29f-0ace097fb316"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lisam_Description xmlns="bde85c60-606d-4253-b1ab-c26c03580639" xsi:nil="true"/>
    <_lisam_PublishedVersion xmlns="6e491003-05b8-4915-b29f-0ace097fb316"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45E20D-9AD1-44A6-BC1B-5A3CF1783C28}"/>
</file>

<file path=customXml/itemProps2.xml><?xml version="1.0" encoding="utf-8"?>
<ds:datastoreItem xmlns:ds="http://schemas.openxmlformats.org/officeDocument/2006/customXml" ds:itemID="{4EE54E8D-F324-4B19-9056-2E7E26166CEE}"/>
</file>

<file path=customXml/itemProps3.xml><?xml version="1.0" encoding="utf-8"?>
<ds:datastoreItem xmlns:ds="http://schemas.openxmlformats.org/officeDocument/2006/customXml" ds:itemID="{44BC748C-54F8-4D5B-8FB9-6561EA243650}"/>
</file>

<file path=docProps/app.xml><?xml version="1.0" encoding="utf-8"?>
<Properties xmlns="http://schemas.openxmlformats.org/officeDocument/2006/extended-properties" xmlns:vt="http://schemas.openxmlformats.org/officeDocument/2006/docPropsVTypes">
  <TotalTime>4397</TotalTime>
  <Words>721</Words>
  <Application>Microsoft Office PowerPoint</Application>
  <PresentationFormat>On-screen Show (4:3)</PresentationFormat>
  <Paragraphs>151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Wingdings</vt:lpstr>
      <vt:lpstr>Office-tema</vt:lpstr>
      <vt:lpstr>Design, strategi,  management</vt:lpstr>
      <vt:lpstr>Praktikperspektivet (Lave &amp; Wenger, Schön)</vt:lpstr>
      <vt:lpstr>Dynamic capability</vt:lpstr>
      <vt:lpstr>Dynamic capability</vt:lpstr>
      <vt:lpstr>Kapacitet vs Förmåga</vt:lpstr>
      <vt:lpstr>PowerPoint Presentation</vt:lpstr>
      <vt:lpstr>PowerPoint Presentation</vt:lpstr>
      <vt:lpstr>Designattityd, exempel Michlewski, http://designattitude.org/ </vt:lpstr>
      <vt:lpstr>Designattityd, exempel Michlewski, http://designattitude.org/ </vt:lpstr>
      <vt:lpstr>Designattityd, exempel Michlewski, http://designattitude.org/ </vt:lpstr>
      <vt:lpstr>Designtrappan Danish Design Center, SVID</vt:lpstr>
      <vt:lpstr>Designtrappan, Danish Design Center, SVID</vt:lpstr>
      <vt:lpstr>Designstegar Design for public good</vt:lpstr>
      <vt:lpstr>Processmognad</vt:lpstr>
      <vt:lpstr>Strategi, taktik, operativt</vt:lpstr>
      <vt:lpstr>PowerPoint Presentation</vt:lpstr>
      <vt:lpstr>PowerPoint Presentation</vt:lpstr>
      <vt:lpstr>Benefit levels</vt:lpstr>
      <vt:lpstr>Benefit levels, applied</vt:lpstr>
      <vt:lpstr>Benefit levels, applied</vt:lpstr>
      <vt:lpstr>Benefit levels, applied</vt:lpstr>
      <vt:lpstr>Design perspectives, and levels of benefits</vt:lpstr>
      <vt:lpstr>Exjobb?</vt:lpstr>
      <vt:lpstr>PowerPoint Presentation</vt:lpstr>
      <vt:lpstr>PowerPoint Presentation</vt:lpstr>
    </vt:vector>
  </TitlesOfParts>
  <Company>Linkin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Henrik Ringbert</dc:creator>
  <cp:lastModifiedBy>Stefan Holmlid</cp:lastModifiedBy>
  <cp:revision>150</cp:revision>
  <dcterms:created xsi:type="dcterms:W3CDTF">2015-04-20T13:23:52Z</dcterms:created>
  <dcterms:modified xsi:type="dcterms:W3CDTF">2017-11-01T11:02:25Z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0x0101000FD52231B9665A45AD7811CE3DAEB98F</vt:lpwstr>
  </property>
</Properties>
</file>